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ta.ufrj.br/publicacoes/" TargetMode="External"/><Relationship Id="rId3" Type="http://schemas.openxmlformats.org/officeDocument/2006/relationships/hyperlink" Target="http://www.ccnx.org/" TargetMode="External"/><Relationship Id="rId6" Type="http://schemas.openxmlformats.org/officeDocument/2006/relationships/hyperlink" Target="http://www.gta.ufrj.br/ensino/eel878/redes1-2015-1/15_1/ccn/" TargetMode="External"/><Relationship Id="rId5" Type="http://schemas.openxmlformats.org/officeDocument/2006/relationships/hyperlink" Target="https://www.land.ufrj.br/publications/publications.php?page=papers" TargetMode="Externa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>
                <a:latin typeface="Helvetica Neue"/>
                <a:ea typeface="Helvetica Neue"/>
                <a:cs typeface="Helvetica Neue"/>
                <a:sym typeface="Helvetica Neue"/>
              </a:rPr>
              <a:t>Content Centric Networks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685800" y="3975200"/>
            <a:ext cx="7447500" cy="105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>
                <a:latin typeface="Helvetica Neue"/>
                <a:ea typeface="Helvetica Neue"/>
                <a:cs typeface="Helvetica Neue"/>
                <a:sym typeface="Helvetica Neue"/>
              </a:rPr>
              <a:t>Trabalho teórico para o curso Redes de Computadores I - UFRJ</a:t>
            </a:r>
          </a:p>
          <a:p>
            <a:pPr>
              <a:spcBef>
                <a:spcPts val="0"/>
              </a:spcBef>
              <a:buNone/>
            </a:pPr>
            <a:r>
              <a:rPr lang="pt-BR">
                <a:latin typeface="Helvetica Neue"/>
                <a:ea typeface="Helvetica Neue"/>
                <a:cs typeface="Helvetica Neue"/>
                <a:sym typeface="Helvetica Neue"/>
              </a:rPr>
              <a:t>Autores: Pedro H. Boueke, Guilherme T. Borges, Erik F. Tronkos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685800" y="4491025"/>
            <a:ext cx="802799" cy="321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2015.1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685800" y="2051475"/>
            <a:ext cx="2392199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pt-BR" sz="4800">
                <a:latin typeface="Helvetica Neue"/>
                <a:ea typeface="Helvetica Neue"/>
                <a:cs typeface="Helvetica Neue"/>
                <a:sym typeface="Helvetica Neue"/>
              </a:rPr>
              <a:t>CCN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87" y="1999950"/>
            <a:ext cx="1971675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NDN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290" y="1423675"/>
            <a:ext cx="4643425" cy="37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NetInf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124" y="1382275"/>
            <a:ext cx="4061750" cy="376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Buscas Oportunísticas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862" y="1400025"/>
            <a:ext cx="4994274" cy="37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Buscas Oportunísticas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35693" l="32538" r="27654" t="40793"/>
          <a:stretch/>
        </p:blipFill>
        <p:spPr>
          <a:xfrm>
            <a:off x="1925349" y="2176625"/>
            <a:ext cx="4988500" cy="22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Buscas Oportunísticas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29313" l="23377" r="17362" t="53397"/>
          <a:stretch/>
        </p:blipFill>
        <p:spPr>
          <a:xfrm>
            <a:off x="1221799" y="2458300"/>
            <a:ext cx="6700400" cy="14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FITS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99" y="1423674"/>
            <a:ext cx="4395874" cy="36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212" y="1423675"/>
            <a:ext cx="2832711" cy="36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FITS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99" y="2551150"/>
            <a:ext cx="3746499" cy="19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000" y="2342200"/>
            <a:ext cx="5032474" cy="24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FITS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9640"/>
            <a:ext cx="9144000" cy="331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Críticas e Desafios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809400" y="1985625"/>
            <a:ext cx="7525199" cy="294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3600"/>
              <a:t>Privacidade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3600"/>
              <a:t>Segurança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3600"/>
              <a:t>Escalabilidade</a:t>
            </a:r>
          </a:p>
          <a:p>
            <a:pPr indent="-457200" lvl="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3600"/>
              <a:t>Custo-benefício da transição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Conclusão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904250" y="2659200"/>
            <a:ext cx="5335499" cy="94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pt-BR" sz="6000">
                <a:latin typeface="Helvetica Neue"/>
                <a:ea typeface="Helvetica Neue"/>
                <a:cs typeface="Helvetica Neue"/>
                <a:sym typeface="Helvetica Neue"/>
              </a:rPr>
              <a:t>IP e CCN/ICN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“Nextgen Internet”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5269"/>
            <a:ext cx="4614849" cy="2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475" y="2087912"/>
            <a:ext cx="4392375" cy="275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Perguntas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24715" r="28413" t="3873"/>
          <a:stretch/>
        </p:blipFill>
        <p:spPr>
          <a:xfrm>
            <a:off x="7767150" y="1706825"/>
            <a:ext cx="919649" cy="73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62175" y="1793975"/>
            <a:ext cx="7517100" cy="30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 algn="just">
              <a:lnSpc>
                <a:spcPct val="138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AutoNum type="arabicPeriod"/>
            </a:pPr>
            <a:r>
              <a:rPr lang="pt-BR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 a principal diferença entre o modelo atual e o proposto em CCN?</a:t>
            </a:r>
          </a:p>
          <a:p>
            <a:pPr indent="-330200" lvl="0" marL="457200" rtl="0" algn="just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pt-B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 possível que a requisição por conteúdo leve mais tempo para ser atendida, já que temos que procura-lo nos caches?</a:t>
            </a:r>
          </a:p>
          <a:p>
            <a:pPr indent="-330200" lvl="0" marL="457200" rtl="0" algn="just">
              <a:lnSpc>
                <a:spcPct val="138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AutoNum type="arabicPeriod"/>
            </a:pPr>
            <a:r>
              <a:rPr lang="pt-BR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modelo de buscas oportunísticas, como a variação do TTL impacta o tempo de busca na rede?</a:t>
            </a:r>
          </a:p>
          <a:p>
            <a:pPr indent="-330200" lvl="0" marL="457200" rtl="0" algn="just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pt-B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modelo de buscas oportunísticas, como podemos garantir a interconexão dos nós de mesmo domínio?</a:t>
            </a:r>
          </a:p>
          <a:p>
            <a:pPr indent="-330200" lvl="0" marL="457200" rtl="0" algn="just">
              <a:lnSpc>
                <a:spcPct val="138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AutoNum type="arabicPeriod"/>
            </a:pPr>
            <a:r>
              <a:rPr lang="pt-BR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 adaptação do modelo teórico para a realidade, o que representaria o maior custo em sua implementação?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Referências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23096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pt-BR" sz="1000"/>
              <a:t>[1] Xylomenos, G., Ververidis, C. N., Siris, V. A., Fotiou, N., Tsilopoulos, C., Vasilakos, X.,Katsaros, K. V., and Polyzos, G. C. (2014). A survey of information-centric networking research. Communications Surveys and Tutorials. IEEE COMMUNICATIONS SURVEYS &amp; TUTORIALS, VOL. 16, NO. 2, SECOND QUARTER 2014.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pt-BR" sz="1000"/>
              <a:t>[2] De Souza e Silva, E., Domingues, G., Leão, R., Menasché, D. A name resolution assisted ICN design, supported by opportunistic search, routing and caching policies. LAND/UFRJ.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pt-BR" sz="1000"/>
              <a:t>[3] Kurose, J., Information-centric networking: The evolution from circuits to packets to content. University of Massachusetts.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pt-BR" sz="1000"/>
              <a:t>[4] Jannibelli, D. Simulador para um modelo de busca oportunística de conteúdos em redes orientadas a informação. LAND/UFRJ - Dissertação de mestrado.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pt-BR" sz="1000"/>
              <a:t>[5] Torres, J., Ferraz, L., Duarte, O., Redes Orientadas a Conteúdo Baseadas em Controladores Hierárquicos. GTA/COPPE/UFRJ.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pt-BR" sz="1000"/>
              <a:t>[6] Guimarães, P., Ferraz L., Torres, J., Mattos, D., Murillo, A., Andreoni, M., Alvarenga, I., Rodrigues, C., Duarte, O,. Experimenting Content-Centric Networks in the Future Internet Testbed Environment. GTA/COPPE/UFRJ.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pt-BR" sz="1000"/>
              <a:t>[7] Koponen, T., Chawla, M., Chun, B., Ermolinskiy, A., Kim, K., Shenker, S., Stoica, I. A Data-Oriented (and Beyond) Network Architecture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pt-BR" sz="1000"/>
              <a:t>[8] Wood, C., Uzun, E., Flexible End-to-End Content Security in CCN. Palo Alto Research Center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165" name="Shape 165"/>
          <p:cNvSpPr txBox="1"/>
          <p:nvPr/>
        </p:nvSpPr>
        <p:spPr>
          <a:xfrm>
            <a:off x="513300" y="1341250"/>
            <a:ext cx="8097300" cy="111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pt-BR" sz="1200" u="sng">
                <a:solidFill>
                  <a:schemeClr val="hlink"/>
                </a:solidFill>
                <a:hlinkClick r:id="rId3"/>
              </a:rPr>
              <a:t>http://www.ccnx.org/</a:t>
            </a:r>
            <a:r>
              <a:rPr lang="pt-BR" sz="1200"/>
              <a:t>   </a:t>
            </a:r>
            <a:r>
              <a:rPr lang="pt-BR" sz="1200" u="sng">
                <a:solidFill>
                  <a:schemeClr val="hlink"/>
                </a:solidFill>
                <a:hlinkClick r:id="rId4"/>
              </a:rPr>
              <a:t>http://www.gta.ufrj.br/publicacoes/</a:t>
            </a:r>
            <a:r>
              <a:rPr lang="pt-BR" sz="1200"/>
              <a:t>    </a:t>
            </a:r>
            <a:r>
              <a:rPr lang="pt-BR" sz="1200" u="sng">
                <a:solidFill>
                  <a:schemeClr val="hlink"/>
                </a:solidFill>
                <a:hlinkClick r:id="rId5"/>
              </a:rPr>
              <a:t>https://www.land.ufrj.br/publications/publications.php?page=papers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lang="pt-BR" sz="1200"/>
              <a:t>Fontes das imagens em:</a:t>
            </a:r>
          </a:p>
          <a:p>
            <a:pPr rtl="0">
              <a:spcBef>
                <a:spcPts val="0"/>
              </a:spcBef>
              <a:buNone/>
            </a:pPr>
            <a:r>
              <a:rPr lang="pt-BR" sz="1200" u="sng">
                <a:solidFill>
                  <a:schemeClr val="hlink"/>
                </a:solidFill>
                <a:hlinkClick r:id="rId6"/>
              </a:rPr>
              <a:t>http://www.gta.ufrj.br/ensino/eel878/redes1-2015-1/15_1/ccn/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Ideia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62" y="2091575"/>
            <a:ext cx="7907674" cy="26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Ideia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50209"/>
            <a:ext cx="9144000" cy="3393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Ideia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8089"/>
            <a:ext cx="9144000" cy="3375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Ideia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8447"/>
            <a:ext cx="9144000" cy="329505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1535450" y="-397700"/>
            <a:ext cx="3444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Ideia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0" y="1868910"/>
            <a:ext cx="9144000" cy="319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DONA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573" y="1375099"/>
            <a:ext cx="4200850" cy="376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/>
              <a:t>PURSUIT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387" y="1558324"/>
            <a:ext cx="7559224" cy="35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