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7" r:id="rId5"/>
    <p:sldId id="258" r:id="rId6"/>
    <p:sldId id="260" r:id="rId7"/>
    <p:sldId id="263" r:id="rId8"/>
    <p:sldId id="271" r:id="rId9"/>
    <p:sldId id="272" r:id="rId10"/>
    <p:sldId id="273" r:id="rId11"/>
    <p:sldId id="264" r:id="rId12"/>
    <p:sldId id="256" r:id="rId13"/>
    <p:sldId id="257" r:id="rId14"/>
    <p:sldId id="269" r:id="rId15"/>
    <p:sldId id="265" r:id="rId16"/>
    <p:sldId id="268" r:id="rId17"/>
    <p:sldId id="270" r:id="rId18"/>
    <p:sldId id="266" r:id="rId19"/>
    <p:sldId id="27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1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4D67-D82A-4B37-A002-163391467264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00EA-2A65-4B06-A79D-EC0C8324D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4D67-D82A-4B37-A002-163391467264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00EA-2A65-4B06-A79D-EC0C8324D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4D67-D82A-4B37-A002-163391467264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00EA-2A65-4B06-A79D-EC0C8324D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4D67-D82A-4B37-A002-163391467264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00EA-2A65-4B06-A79D-EC0C8324D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4D67-D82A-4B37-A002-163391467264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00EA-2A65-4B06-A79D-EC0C8324D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4D67-D82A-4B37-A002-163391467264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00EA-2A65-4B06-A79D-EC0C8324D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4D67-D82A-4B37-A002-163391467264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00EA-2A65-4B06-A79D-EC0C8324D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4D67-D82A-4B37-A002-163391467264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00EA-2A65-4B06-A79D-EC0C8324D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4D67-D82A-4B37-A002-163391467264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00EA-2A65-4B06-A79D-EC0C8324D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4D67-D82A-4B37-A002-163391467264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00EA-2A65-4B06-A79D-EC0C8324D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4D67-D82A-4B37-A002-163391467264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200EA-2A65-4B06-A79D-EC0C8324D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44D67-D82A-4B37-A002-163391467264}" type="datetimeFigureOut">
              <a:rPr lang="pt-BR" smtClean="0"/>
              <a:pPr/>
              <a:t>18/06/2015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00EA-2A65-4B06-A79D-EC0C8324D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homepage.tudelft.nl/w5p50/pdffiles/Aust%20802.11ah.pdf" TargetMode="External"/><Relationship Id="rId7" Type="http://schemas.openxmlformats.org/officeDocument/2006/relationships/hyperlink" Target="http://www.maximintegrated.com/en/app-notes/index.mvp/id/5689" TargetMode="External"/><Relationship Id="rId2" Type="http://schemas.openxmlformats.org/officeDocument/2006/relationships/hyperlink" Target="http://riverpublishers.com/journal/journal_articles/RP_Journal_2245-800X_115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802.org/11/PARs/P802.11ah.pdf" TargetMode="External"/><Relationship Id="rId5" Type="http://schemas.openxmlformats.org/officeDocument/2006/relationships/hyperlink" Target="http://www.ieee802.org/11/Reports/tgah_update.htm" TargetMode="External"/><Relationship Id="rId4" Type="http://schemas.openxmlformats.org/officeDocument/2006/relationships/hyperlink" Target="https://en.wikipedia.org/wiki/IEEE_802.1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4797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</a:t>
            </a:r>
            <a:r>
              <a:rPr lang="pt-BR" sz="4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IEEE 802.11ah </a:t>
            </a:r>
            <a:r>
              <a:rPr lang="pt-BR" sz="28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– </a:t>
            </a:r>
            <a:r>
              <a:rPr lang="pt-BR" sz="24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4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79512" y="4149080"/>
            <a:ext cx="871296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http://upload.wikimedia.org/wikipedia/commons/e/e9/Minerva_Oficial_UFRJ_(Orienta%C3%A7%C3%A3o_Horizontal)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5156"/>
          <a:stretch/>
        </p:blipFill>
        <p:spPr bwMode="auto">
          <a:xfrm>
            <a:off x="3995936" y="404664"/>
            <a:ext cx="1152128" cy="13262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439652" y="1844824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>
                <a:solidFill>
                  <a:schemeClr val="bg1"/>
                </a:solidFill>
                <a:latin typeface="Book Antiqua" pitchFamily="18" charset="0"/>
              </a:rPr>
              <a:t>Universidade Federal do Rio de Janeiro</a:t>
            </a:r>
          </a:p>
          <a:p>
            <a:pPr algn="ctr"/>
            <a:r>
              <a:rPr lang="pt-BR" smtClean="0">
                <a:solidFill>
                  <a:schemeClr val="bg1"/>
                </a:solidFill>
                <a:latin typeface="Book Antiqua" pitchFamily="18" charset="0"/>
              </a:rPr>
              <a:t>Escola Politécnica</a:t>
            </a:r>
          </a:p>
          <a:p>
            <a:pPr algn="ctr"/>
            <a:r>
              <a:rPr lang="pt-BR" smtClean="0">
                <a:solidFill>
                  <a:schemeClr val="bg1"/>
                </a:solidFill>
                <a:latin typeface="Book Antiqua" pitchFamily="18" charset="0"/>
              </a:rPr>
              <a:t>Departamento de Engenharia Eletrônica e de Computação</a:t>
            </a:r>
          </a:p>
          <a:p>
            <a:pPr algn="ctr"/>
            <a:r>
              <a:rPr lang="pt-BR" smtClean="0">
                <a:solidFill>
                  <a:schemeClr val="bg1"/>
                </a:solidFill>
                <a:latin typeface="Book Antiqua" pitchFamily="18" charset="0"/>
              </a:rPr>
              <a:t>Redes de Computadores I – 2015.1</a:t>
            </a:r>
            <a:endParaRPr lang="pt-BR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148064" y="5229200"/>
            <a:ext cx="313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>
                <a:latin typeface="Book Antiqua" pitchFamily="18" charset="0"/>
              </a:rPr>
              <a:t>Arthur Antunes Braga Bedor</a:t>
            </a:r>
          </a:p>
          <a:p>
            <a:r>
              <a:rPr lang="pt-BR" smtClean="0">
                <a:latin typeface="Book Antiqua" pitchFamily="18" charset="0"/>
              </a:rPr>
              <a:t>Geovane Oliveira Pereira</a:t>
            </a:r>
            <a:endParaRPr lang="pt-BR">
              <a:latin typeface="Book Antiqua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355976" y="52292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>
                <a:latin typeface="Book Antiqua" pitchFamily="18" charset="0"/>
              </a:rPr>
              <a:t>Grupo:</a:t>
            </a:r>
            <a:endParaRPr lang="pt-BR">
              <a:latin typeface="Book Antiqua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355976" y="608400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>
                <a:latin typeface="Book Antiqua" pitchFamily="18" charset="0"/>
              </a:rPr>
              <a:t>Professor: Otto Carlos M. B. Duarte</a:t>
            </a:r>
          </a:p>
        </p:txBody>
      </p:sp>
      <p:pic>
        <p:nvPicPr>
          <p:cNvPr id="1026" name="Picture 2" descr="C:\Users\ARTHUR\Dropbox\Redes de Computadores\Trabalho\TrabRedesArthurGeovane\TrabRedesArthurGeovane\img\ieee_mb_blu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373216"/>
            <a:ext cx="2857500" cy="828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Camadas PHY e MAC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611560" y="1988840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smtClean="0">
                <a:latin typeface="Book Antiqua" pitchFamily="18" charset="0"/>
              </a:rPr>
              <a:t>Camada MAC</a:t>
            </a:r>
            <a:endParaRPr lang="pt-BR" sz="2400" b="1" smtClean="0">
              <a:latin typeface="Book Antiqua" pitchFamily="18" charset="0"/>
            </a:endParaRPr>
          </a:p>
        </p:txBody>
      </p:sp>
      <p:pic>
        <p:nvPicPr>
          <p:cNvPr id="22530" name="Picture 2" descr="C:\Users\ARTHUR\Dropbox\Redes de Computadores\Trabalho\TrabRedesArthurGeovane\TrabRedesArthurGeovane\img\mac_hea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780928"/>
            <a:ext cx="5905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Índice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971600" y="1772816"/>
            <a:ext cx="4968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Introdução</a:t>
            </a:r>
          </a:p>
          <a:p>
            <a:endParaRPr lang="pt-BR" sz="320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</a:t>
            </a: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Camadas PHY e MAC</a:t>
            </a:r>
          </a:p>
          <a:p>
            <a:endParaRPr lang="pt-BR" sz="3200" smtClean="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latin typeface="Book Antiqua" pitchFamily="18" charset="0"/>
              </a:rPr>
              <a:t>Aplicações</a:t>
            </a:r>
          </a:p>
          <a:p>
            <a:endParaRPr lang="pt-BR" sz="3200" smtClean="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</a:t>
            </a: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Situação Atual</a:t>
            </a:r>
          </a:p>
          <a:p>
            <a:endParaRPr lang="pt-BR" sz="3200" smtClean="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</a:t>
            </a: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Conclusão</a:t>
            </a:r>
            <a:endParaRPr lang="pt-BR" sz="320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upo 99"/>
          <p:cNvGrpSpPr/>
          <p:nvPr/>
        </p:nvGrpSpPr>
        <p:grpSpPr>
          <a:xfrm>
            <a:off x="1259632" y="2607294"/>
            <a:ext cx="6264696" cy="3197970"/>
            <a:chOff x="383881" y="1488728"/>
            <a:chExt cx="4608512" cy="2543840"/>
          </a:xfrm>
        </p:grpSpPr>
        <p:grpSp>
          <p:nvGrpSpPr>
            <p:cNvPr id="5" name="Grupo 4"/>
            <p:cNvGrpSpPr/>
            <p:nvPr/>
          </p:nvGrpSpPr>
          <p:grpSpPr>
            <a:xfrm>
              <a:off x="2400105" y="2064792"/>
              <a:ext cx="504056" cy="288032"/>
              <a:chOff x="5004048" y="3140968"/>
              <a:chExt cx="504056" cy="288032"/>
            </a:xfrm>
            <a:solidFill>
              <a:schemeClr val="bg1">
                <a:lumMod val="50000"/>
              </a:schemeClr>
            </a:solidFill>
          </p:grpSpPr>
          <p:sp>
            <p:nvSpPr>
              <p:cNvPr id="6" name="Retângulo de cantos arredondados 5"/>
              <p:cNvSpPr/>
              <p:nvPr/>
            </p:nvSpPr>
            <p:spPr>
              <a:xfrm>
                <a:off x="5076056" y="3140968"/>
                <a:ext cx="45719" cy="2160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" name="Retângulo de cantos arredondados 7"/>
              <p:cNvSpPr/>
              <p:nvPr/>
            </p:nvSpPr>
            <p:spPr>
              <a:xfrm>
                <a:off x="5390378" y="3140968"/>
                <a:ext cx="45719" cy="2160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Retângulo de cantos arredondados 8"/>
              <p:cNvSpPr/>
              <p:nvPr/>
            </p:nvSpPr>
            <p:spPr>
              <a:xfrm>
                <a:off x="5004048" y="3284984"/>
                <a:ext cx="504056" cy="144016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0" name="Grupo 9"/>
            <p:cNvGrpSpPr/>
            <p:nvPr/>
          </p:nvGrpSpPr>
          <p:grpSpPr>
            <a:xfrm>
              <a:off x="455889" y="1488728"/>
              <a:ext cx="1584176" cy="1368152"/>
              <a:chOff x="1691680" y="2420888"/>
              <a:chExt cx="1584176" cy="1368152"/>
            </a:xfrm>
          </p:grpSpPr>
          <p:sp>
            <p:nvSpPr>
              <p:cNvPr id="11" name="Nuvem 10"/>
              <p:cNvSpPr/>
              <p:nvPr/>
            </p:nvSpPr>
            <p:spPr>
              <a:xfrm>
                <a:off x="1691680" y="2420888"/>
                <a:ext cx="1584176" cy="1368152"/>
              </a:xfrm>
              <a:prstGeom prst="cloud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12" name="Grupo 11"/>
              <p:cNvGrpSpPr>
                <a:grpSpLocks noChangeAspect="1"/>
              </p:cNvGrpSpPr>
              <p:nvPr/>
            </p:nvGrpSpPr>
            <p:grpSpPr>
              <a:xfrm>
                <a:off x="2339752" y="2780928"/>
                <a:ext cx="648072" cy="648072"/>
                <a:chOff x="3707904" y="2060848"/>
                <a:chExt cx="1656184" cy="1656184"/>
              </a:xfrm>
            </p:grpSpPr>
            <p:sp>
              <p:nvSpPr>
                <p:cNvPr id="16" name="Retângulo 15"/>
                <p:cNvSpPr/>
                <p:nvPr/>
              </p:nvSpPr>
              <p:spPr>
                <a:xfrm>
                  <a:off x="3923928" y="2564904"/>
                  <a:ext cx="1224136" cy="115212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7" name="Triângulo isósceles 16"/>
                <p:cNvSpPr/>
                <p:nvPr/>
              </p:nvSpPr>
              <p:spPr>
                <a:xfrm>
                  <a:off x="3707904" y="2060848"/>
                  <a:ext cx="1656184" cy="504056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8" name="Retângulo 17"/>
                <p:cNvSpPr/>
                <p:nvPr/>
              </p:nvSpPr>
              <p:spPr>
                <a:xfrm>
                  <a:off x="4932040" y="2204864"/>
                  <a:ext cx="144016" cy="288032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3" name="Lágrima 12"/>
              <p:cNvSpPr/>
              <p:nvPr/>
            </p:nvSpPr>
            <p:spPr>
              <a:xfrm rot="-2700000">
                <a:off x="2381933" y="2607085"/>
                <a:ext cx="144016" cy="144016"/>
              </a:xfrm>
              <a:prstGeom prst="teardrop">
                <a:avLst/>
              </a:prstGeom>
              <a:solidFill>
                <a:srgbClr val="00B0F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aio 13"/>
              <p:cNvSpPr/>
              <p:nvPr/>
            </p:nvSpPr>
            <p:spPr>
              <a:xfrm>
                <a:off x="2123728" y="2852936"/>
                <a:ext cx="144016" cy="216024"/>
              </a:xfrm>
              <a:prstGeom prst="lightningBolt">
                <a:avLst/>
              </a:prstGeom>
              <a:solidFill>
                <a:srgbClr val="FFC0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Nuvem 14"/>
              <p:cNvSpPr/>
              <p:nvPr/>
            </p:nvSpPr>
            <p:spPr>
              <a:xfrm>
                <a:off x="2051720" y="3212976"/>
                <a:ext cx="216024" cy="216024"/>
              </a:xfrm>
              <a:prstGeom prst="cloud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cxnSp>
          <p:nvCxnSpPr>
            <p:cNvPr id="19" name="Conector reto 18"/>
            <p:cNvCxnSpPr>
              <a:stCxn id="9" idx="1"/>
              <a:endCxn id="13" idx="1"/>
            </p:cNvCxnSpPr>
            <p:nvPr/>
          </p:nvCxnSpPr>
          <p:spPr>
            <a:xfrm flipH="1" flipV="1">
              <a:off x="1290158" y="1746933"/>
              <a:ext cx="1109947" cy="53388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>
              <a:stCxn id="9" idx="1"/>
              <a:endCxn id="14" idx="5"/>
            </p:cNvCxnSpPr>
            <p:nvPr/>
          </p:nvCxnSpPr>
          <p:spPr>
            <a:xfrm flipH="1" flipV="1">
              <a:off x="998463" y="2040859"/>
              <a:ext cx="1401642" cy="239957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>
              <a:stCxn id="9" idx="1"/>
              <a:endCxn id="15" idx="0"/>
            </p:cNvCxnSpPr>
            <p:nvPr/>
          </p:nvCxnSpPr>
          <p:spPr>
            <a:xfrm flipH="1">
              <a:off x="1031773" y="2280816"/>
              <a:ext cx="1368332" cy="108012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o 21"/>
            <p:cNvGrpSpPr/>
            <p:nvPr/>
          </p:nvGrpSpPr>
          <p:grpSpPr>
            <a:xfrm>
              <a:off x="3408217" y="1488728"/>
              <a:ext cx="1584176" cy="1368152"/>
              <a:chOff x="4788024" y="2492896"/>
              <a:chExt cx="1584176" cy="1368152"/>
            </a:xfrm>
          </p:grpSpPr>
          <p:sp>
            <p:nvSpPr>
              <p:cNvPr id="23" name="Nuvem 22"/>
              <p:cNvSpPr/>
              <p:nvPr/>
            </p:nvSpPr>
            <p:spPr>
              <a:xfrm>
                <a:off x="4788024" y="2492896"/>
                <a:ext cx="1584176" cy="1368152"/>
              </a:xfrm>
              <a:prstGeom prst="cloud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Triângulo isósceles 23"/>
              <p:cNvSpPr/>
              <p:nvPr/>
            </p:nvSpPr>
            <p:spPr>
              <a:xfrm>
                <a:off x="5076056" y="3212976"/>
                <a:ext cx="144016" cy="432048"/>
              </a:xfrm>
              <a:prstGeom prst="triangle">
                <a:avLst/>
              </a:prstGeom>
              <a:blipFill>
                <a:blip r:embed="rId2" cstate="print"/>
                <a:stretch>
                  <a:fillRect/>
                </a:stretch>
              </a:blipFill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Triângulo isósceles 24"/>
              <p:cNvSpPr/>
              <p:nvPr/>
            </p:nvSpPr>
            <p:spPr>
              <a:xfrm>
                <a:off x="5940152" y="2636912"/>
                <a:ext cx="144016" cy="432048"/>
              </a:xfrm>
              <a:prstGeom prst="triangle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cxnSp>
          <p:nvCxnSpPr>
            <p:cNvPr id="26" name="Conector reto 25"/>
            <p:cNvCxnSpPr>
              <a:stCxn id="9" idx="3"/>
              <a:endCxn id="24" idx="0"/>
            </p:cNvCxnSpPr>
            <p:nvPr/>
          </p:nvCxnSpPr>
          <p:spPr>
            <a:xfrm flipV="1">
              <a:off x="2904161" y="2208808"/>
              <a:ext cx="864096" cy="72008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9" idx="3"/>
              <a:endCxn id="25" idx="0"/>
            </p:cNvCxnSpPr>
            <p:nvPr/>
          </p:nvCxnSpPr>
          <p:spPr>
            <a:xfrm flipV="1">
              <a:off x="2904161" y="1632744"/>
              <a:ext cx="1728192" cy="648072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upo 27"/>
            <p:cNvGrpSpPr/>
            <p:nvPr/>
          </p:nvGrpSpPr>
          <p:grpSpPr>
            <a:xfrm>
              <a:off x="2328097" y="3032834"/>
              <a:ext cx="1296144" cy="936104"/>
              <a:chOff x="4067944" y="4005064"/>
              <a:chExt cx="1296144" cy="936104"/>
            </a:xfrm>
          </p:grpSpPr>
          <p:sp>
            <p:nvSpPr>
              <p:cNvPr id="29" name="Nuvem 28"/>
              <p:cNvSpPr/>
              <p:nvPr/>
            </p:nvSpPr>
            <p:spPr>
              <a:xfrm>
                <a:off x="4067944" y="4005064"/>
                <a:ext cx="1296144" cy="936104"/>
              </a:xfrm>
              <a:prstGeom prst="cloud">
                <a:avLst/>
              </a:prstGeom>
              <a:solidFill>
                <a:schemeClr val="bg1">
                  <a:lumMod val="95000"/>
                </a:schemeClr>
              </a:solidFill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" name="Fluxograma: Disco magnético 29"/>
              <p:cNvSpPr/>
              <p:nvPr/>
            </p:nvSpPr>
            <p:spPr>
              <a:xfrm>
                <a:off x="4499992" y="4581128"/>
                <a:ext cx="360040" cy="216024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1" name="Fluxograma: Disco magnético 30"/>
              <p:cNvSpPr/>
              <p:nvPr/>
            </p:nvSpPr>
            <p:spPr>
              <a:xfrm>
                <a:off x="4211960" y="4221088"/>
                <a:ext cx="360040" cy="216024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Fluxograma: Disco magnético 31"/>
              <p:cNvSpPr/>
              <p:nvPr/>
            </p:nvSpPr>
            <p:spPr>
              <a:xfrm>
                <a:off x="4860032" y="4221088"/>
                <a:ext cx="360040" cy="216024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3" name="Conector reto 32"/>
              <p:cNvCxnSpPr>
                <a:stCxn id="31" idx="3"/>
                <a:endCxn id="30" idx="2"/>
              </p:cNvCxnSpPr>
              <p:nvPr/>
            </p:nvCxnSpPr>
            <p:spPr>
              <a:xfrm>
                <a:off x="4391980" y="4437112"/>
                <a:ext cx="108012" cy="252028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>
                <a:stCxn id="31" idx="4"/>
                <a:endCxn id="32" idx="2"/>
              </p:cNvCxnSpPr>
              <p:nvPr/>
            </p:nvCxnSpPr>
            <p:spPr>
              <a:xfrm>
                <a:off x="4572000" y="4329100"/>
                <a:ext cx="288032" cy="0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to 34"/>
              <p:cNvCxnSpPr>
                <a:stCxn id="30" idx="4"/>
                <a:endCxn id="32" idx="3"/>
              </p:cNvCxnSpPr>
              <p:nvPr/>
            </p:nvCxnSpPr>
            <p:spPr>
              <a:xfrm flipV="1">
                <a:off x="4860032" y="4437112"/>
                <a:ext cx="180020" cy="252028"/>
              </a:xfrm>
              <a:prstGeom prst="line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Retângulo 35"/>
            <p:cNvSpPr/>
            <p:nvPr/>
          </p:nvSpPr>
          <p:spPr>
            <a:xfrm>
              <a:off x="4056289" y="3032834"/>
              <a:ext cx="479010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Retângulo 36"/>
            <p:cNvSpPr/>
            <p:nvPr/>
          </p:nvSpPr>
          <p:spPr>
            <a:xfrm>
              <a:off x="4560345" y="3176850"/>
              <a:ext cx="279648" cy="4956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8" name="Conector reto 37"/>
            <p:cNvCxnSpPr>
              <a:stCxn id="32" idx="4"/>
              <a:endCxn id="36" idx="1"/>
            </p:cNvCxnSpPr>
            <p:nvPr/>
          </p:nvCxnSpPr>
          <p:spPr>
            <a:xfrm>
              <a:off x="3480225" y="3356870"/>
              <a:ext cx="576064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ixaDeTexto 38"/>
            <p:cNvSpPr txBox="1"/>
            <p:nvPr/>
          </p:nvSpPr>
          <p:spPr>
            <a:xfrm>
              <a:off x="743921" y="1560736"/>
              <a:ext cx="504056" cy="22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smtClean="0"/>
                <a:t>Água</a:t>
              </a:r>
              <a:endParaRPr lang="pt-BR" sz="1000" b="1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383881" y="1920776"/>
              <a:ext cx="576064" cy="22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smtClean="0"/>
                <a:t>Energia</a:t>
              </a:r>
              <a:endParaRPr lang="pt-BR" sz="1000" b="1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455889" y="2250619"/>
              <a:ext cx="432048" cy="22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smtClean="0"/>
                <a:t>Gás</a:t>
              </a:r>
              <a:endParaRPr lang="pt-BR" sz="1000" b="1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3696249" y="1920776"/>
              <a:ext cx="1080120" cy="514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smtClean="0"/>
                <a:t>Dispositivos Distribuídos de Automação</a:t>
              </a:r>
              <a:endParaRPr lang="pt-BR" sz="1200" b="1"/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3912273" y="3665334"/>
              <a:ext cx="1080120" cy="367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/>
                <a:t>Companhia de Serviço</a:t>
              </a:r>
              <a:endParaRPr lang="pt-BR" sz="1200" b="1" dirty="0"/>
            </a:p>
          </p:txBody>
        </p:sp>
        <p:cxnSp>
          <p:nvCxnSpPr>
            <p:cNvPr id="44" name="Conector reto 43"/>
            <p:cNvCxnSpPr>
              <a:stCxn id="9" idx="2"/>
              <a:endCxn id="31" idx="1"/>
            </p:cNvCxnSpPr>
            <p:nvPr/>
          </p:nvCxnSpPr>
          <p:spPr>
            <a:xfrm>
              <a:off x="2652133" y="2352824"/>
              <a:ext cx="0" cy="896034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CaixaDeTexto 44"/>
            <p:cNvSpPr txBox="1"/>
            <p:nvPr/>
          </p:nvSpPr>
          <p:spPr>
            <a:xfrm>
              <a:off x="2112073" y="1818571"/>
              <a:ext cx="1152128" cy="22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/>
                <a:t> IEEE 802.11ah AP</a:t>
              </a:r>
              <a:endParaRPr lang="pt-BR" sz="1200" b="1" dirty="0"/>
            </a:p>
          </p:txBody>
        </p:sp>
        <p:cxnSp>
          <p:nvCxnSpPr>
            <p:cNvPr id="46" name="Conector reto 45"/>
            <p:cNvCxnSpPr/>
            <p:nvPr/>
          </p:nvCxnSpPr>
          <p:spPr>
            <a:xfrm>
              <a:off x="599905" y="3258731"/>
              <a:ext cx="288032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to 46"/>
            <p:cNvCxnSpPr/>
            <p:nvPr/>
          </p:nvCxnSpPr>
          <p:spPr>
            <a:xfrm>
              <a:off x="599905" y="3474755"/>
              <a:ext cx="288032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CaixaDeTexto 47"/>
            <p:cNvSpPr txBox="1"/>
            <p:nvPr/>
          </p:nvSpPr>
          <p:spPr>
            <a:xfrm>
              <a:off x="887937" y="3156526"/>
              <a:ext cx="1152128" cy="22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smtClean="0"/>
                <a:t> Conexão sem fio</a:t>
              </a:r>
              <a:endParaRPr lang="pt-BR" sz="1200" b="1"/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887937" y="3330739"/>
              <a:ext cx="1152128" cy="22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smtClean="0"/>
                <a:t> Conexão com fio</a:t>
              </a:r>
              <a:endParaRPr lang="pt-BR" sz="1200" b="1"/>
            </a:p>
          </p:txBody>
        </p:sp>
      </p:grpSp>
      <p:sp>
        <p:nvSpPr>
          <p:cNvPr id="50" name="Retângulo 49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Aplicações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51" name="Conector reto 50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>
            <a:off x="2123728" y="1700808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latin typeface="Book Antiqua" pitchFamily="18" charset="0"/>
              </a:rPr>
              <a:t>Redes de Sensores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upo 58"/>
          <p:cNvGrpSpPr/>
          <p:nvPr/>
        </p:nvGrpSpPr>
        <p:grpSpPr>
          <a:xfrm>
            <a:off x="1943708" y="2564904"/>
            <a:ext cx="5256584" cy="3373344"/>
            <a:chOff x="2682953" y="2771159"/>
            <a:chExt cx="3548716" cy="2171698"/>
          </a:xfrm>
        </p:grpSpPr>
        <p:sp>
          <p:nvSpPr>
            <p:cNvPr id="6" name="Nuvem 5"/>
            <p:cNvSpPr/>
            <p:nvPr/>
          </p:nvSpPr>
          <p:spPr>
            <a:xfrm>
              <a:off x="3707904" y="2852936"/>
              <a:ext cx="1595224" cy="1178668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Fluxograma: Disco magnético 6"/>
            <p:cNvSpPr/>
            <p:nvPr/>
          </p:nvSpPr>
          <p:spPr>
            <a:xfrm>
              <a:off x="4342787" y="2971955"/>
              <a:ext cx="360040" cy="216024"/>
            </a:xfrm>
            <a:prstGeom prst="flowChartMagneticDisk">
              <a:avLst/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4270779" y="3526202"/>
              <a:ext cx="504056" cy="288032"/>
              <a:chOff x="5004048" y="3140968"/>
              <a:chExt cx="504056" cy="288032"/>
            </a:xfrm>
            <a:solidFill>
              <a:schemeClr val="bg1">
                <a:lumMod val="50000"/>
              </a:schemeClr>
            </a:solidFill>
          </p:grpSpPr>
          <p:sp>
            <p:nvSpPr>
              <p:cNvPr id="9" name="Retângulo de cantos arredondados 8"/>
              <p:cNvSpPr/>
              <p:nvPr/>
            </p:nvSpPr>
            <p:spPr>
              <a:xfrm>
                <a:off x="5076056" y="3140968"/>
                <a:ext cx="45719" cy="2160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Retângulo de cantos arredondados 9"/>
              <p:cNvSpPr/>
              <p:nvPr/>
            </p:nvSpPr>
            <p:spPr>
              <a:xfrm>
                <a:off x="5390378" y="3140968"/>
                <a:ext cx="45719" cy="2160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Retângulo de cantos arredondados 10"/>
              <p:cNvSpPr/>
              <p:nvPr/>
            </p:nvSpPr>
            <p:spPr>
              <a:xfrm>
                <a:off x="5004048" y="3284984"/>
                <a:ext cx="504056" cy="144016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2" name="Retângulo 11"/>
            <p:cNvSpPr/>
            <p:nvPr/>
          </p:nvSpPr>
          <p:spPr>
            <a:xfrm>
              <a:off x="5422907" y="2771159"/>
              <a:ext cx="479010" cy="61416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3558815" y="4038031"/>
              <a:ext cx="144016" cy="374214"/>
              <a:chOff x="4574864" y="4725144"/>
              <a:chExt cx="144016" cy="374214"/>
            </a:xfrm>
          </p:grpSpPr>
          <p:sp>
            <p:nvSpPr>
              <p:cNvPr id="14" name="Trapezoide 1"/>
              <p:cNvSpPr/>
              <p:nvPr/>
            </p:nvSpPr>
            <p:spPr>
              <a:xfrm>
                <a:off x="4574864" y="4883360"/>
                <a:ext cx="144016" cy="215998"/>
              </a:xfrm>
              <a:prstGeom prst="trapezoid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15" name="Conector reto 14"/>
              <p:cNvCxnSpPr>
                <a:stCxn id="14" idx="0"/>
              </p:cNvCxnSpPr>
              <p:nvPr/>
            </p:nvCxnSpPr>
            <p:spPr>
              <a:xfrm flipV="1">
                <a:off x="4646872" y="4725144"/>
                <a:ext cx="0" cy="158216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upo 15"/>
            <p:cNvGrpSpPr/>
            <p:nvPr/>
          </p:nvGrpSpPr>
          <p:grpSpPr>
            <a:xfrm>
              <a:off x="3198048" y="4765859"/>
              <a:ext cx="72008" cy="158216"/>
              <a:chOff x="4574864" y="4725144"/>
              <a:chExt cx="144016" cy="374214"/>
            </a:xfrm>
          </p:grpSpPr>
          <p:sp>
            <p:nvSpPr>
              <p:cNvPr id="17" name="Trapezoide 62"/>
              <p:cNvSpPr/>
              <p:nvPr/>
            </p:nvSpPr>
            <p:spPr>
              <a:xfrm>
                <a:off x="4574864" y="4883360"/>
                <a:ext cx="144016" cy="215998"/>
              </a:xfrm>
              <a:prstGeom prst="trapezoid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18" name="Conector reto 17"/>
              <p:cNvCxnSpPr>
                <a:stCxn id="17" idx="0"/>
              </p:cNvCxnSpPr>
              <p:nvPr/>
            </p:nvCxnSpPr>
            <p:spPr>
              <a:xfrm flipV="1">
                <a:off x="4646872" y="4725144"/>
                <a:ext cx="0" cy="158216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upo 18"/>
            <p:cNvGrpSpPr/>
            <p:nvPr/>
          </p:nvGrpSpPr>
          <p:grpSpPr>
            <a:xfrm>
              <a:off x="4018607" y="4757869"/>
              <a:ext cx="72008" cy="158216"/>
              <a:chOff x="4574864" y="4725144"/>
              <a:chExt cx="144016" cy="374214"/>
            </a:xfrm>
          </p:grpSpPr>
          <p:sp>
            <p:nvSpPr>
              <p:cNvPr id="20" name="Trapezoide 65"/>
              <p:cNvSpPr/>
              <p:nvPr/>
            </p:nvSpPr>
            <p:spPr>
              <a:xfrm>
                <a:off x="4574864" y="4883360"/>
                <a:ext cx="144016" cy="215998"/>
              </a:xfrm>
              <a:prstGeom prst="trapezoid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1" name="Conector reto 20"/>
              <p:cNvCxnSpPr>
                <a:stCxn id="20" idx="0"/>
              </p:cNvCxnSpPr>
              <p:nvPr/>
            </p:nvCxnSpPr>
            <p:spPr>
              <a:xfrm flipV="1">
                <a:off x="4646872" y="4725144"/>
                <a:ext cx="0" cy="158216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Arco 21"/>
            <p:cNvSpPr/>
            <p:nvPr/>
          </p:nvSpPr>
          <p:spPr>
            <a:xfrm>
              <a:off x="3033064" y="4625200"/>
              <a:ext cx="329968" cy="25321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Arco 22"/>
            <p:cNvSpPr/>
            <p:nvPr/>
          </p:nvSpPr>
          <p:spPr>
            <a:xfrm>
              <a:off x="2982640" y="4543541"/>
              <a:ext cx="439957" cy="32625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Arco 23"/>
            <p:cNvSpPr/>
            <p:nvPr/>
          </p:nvSpPr>
          <p:spPr>
            <a:xfrm>
              <a:off x="2989803" y="4462235"/>
              <a:ext cx="494952" cy="40267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Arco 24"/>
            <p:cNvSpPr/>
            <p:nvPr/>
          </p:nvSpPr>
          <p:spPr>
            <a:xfrm flipH="1">
              <a:off x="3897160" y="4639252"/>
              <a:ext cx="329968" cy="25321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Arco 25"/>
            <p:cNvSpPr/>
            <p:nvPr/>
          </p:nvSpPr>
          <p:spPr>
            <a:xfrm flipH="1">
              <a:off x="3838211" y="4557593"/>
              <a:ext cx="439957" cy="32625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Arco 26"/>
            <p:cNvSpPr/>
            <p:nvPr/>
          </p:nvSpPr>
          <p:spPr>
            <a:xfrm flipH="1">
              <a:off x="3774112" y="4476287"/>
              <a:ext cx="494952" cy="40267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Arco 27"/>
            <p:cNvSpPr/>
            <p:nvPr/>
          </p:nvSpPr>
          <p:spPr>
            <a:xfrm>
              <a:off x="3464206" y="3904998"/>
              <a:ext cx="329968" cy="25321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Arco 28"/>
            <p:cNvSpPr/>
            <p:nvPr/>
          </p:nvSpPr>
          <p:spPr>
            <a:xfrm>
              <a:off x="3413782" y="3823339"/>
              <a:ext cx="439957" cy="32625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Arco 29"/>
            <p:cNvSpPr/>
            <p:nvPr/>
          </p:nvSpPr>
          <p:spPr>
            <a:xfrm>
              <a:off x="3420945" y="3742033"/>
              <a:ext cx="494952" cy="40267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1" name="Grupo 30"/>
            <p:cNvGrpSpPr/>
            <p:nvPr/>
          </p:nvGrpSpPr>
          <p:grpSpPr>
            <a:xfrm>
              <a:off x="5287623" y="4038031"/>
              <a:ext cx="144016" cy="374214"/>
              <a:chOff x="4574864" y="4725144"/>
              <a:chExt cx="144016" cy="374214"/>
            </a:xfrm>
          </p:grpSpPr>
          <p:sp>
            <p:nvSpPr>
              <p:cNvPr id="32" name="Trapezoide 116"/>
              <p:cNvSpPr/>
              <p:nvPr/>
            </p:nvSpPr>
            <p:spPr>
              <a:xfrm>
                <a:off x="4574864" y="4883360"/>
                <a:ext cx="144016" cy="215998"/>
              </a:xfrm>
              <a:prstGeom prst="trapezoid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3" name="Conector reto 32"/>
              <p:cNvCxnSpPr>
                <a:stCxn id="32" idx="0"/>
              </p:cNvCxnSpPr>
              <p:nvPr/>
            </p:nvCxnSpPr>
            <p:spPr>
              <a:xfrm flipV="1">
                <a:off x="4646872" y="4725144"/>
                <a:ext cx="0" cy="158216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upo 33"/>
            <p:cNvGrpSpPr/>
            <p:nvPr/>
          </p:nvGrpSpPr>
          <p:grpSpPr>
            <a:xfrm>
              <a:off x="4926856" y="4765859"/>
              <a:ext cx="72008" cy="158216"/>
              <a:chOff x="4574864" y="4725144"/>
              <a:chExt cx="144016" cy="374214"/>
            </a:xfrm>
          </p:grpSpPr>
          <p:sp>
            <p:nvSpPr>
              <p:cNvPr id="35" name="Trapezoide 119"/>
              <p:cNvSpPr/>
              <p:nvPr/>
            </p:nvSpPr>
            <p:spPr>
              <a:xfrm>
                <a:off x="4574864" y="4883360"/>
                <a:ext cx="144016" cy="215998"/>
              </a:xfrm>
              <a:prstGeom prst="trapezoid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6" name="Conector reto 35"/>
              <p:cNvCxnSpPr>
                <a:stCxn id="35" idx="0"/>
              </p:cNvCxnSpPr>
              <p:nvPr/>
            </p:nvCxnSpPr>
            <p:spPr>
              <a:xfrm flipV="1">
                <a:off x="4646872" y="4725144"/>
                <a:ext cx="0" cy="158216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upo 36"/>
            <p:cNvGrpSpPr/>
            <p:nvPr/>
          </p:nvGrpSpPr>
          <p:grpSpPr>
            <a:xfrm>
              <a:off x="5747415" y="4757869"/>
              <a:ext cx="72008" cy="158216"/>
              <a:chOff x="4574864" y="4725144"/>
              <a:chExt cx="144016" cy="374214"/>
            </a:xfrm>
          </p:grpSpPr>
          <p:sp>
            <p:nvSpPr>
              <p:cNvPr id="38" name="Trapezoide 122"/>
              <p:cNvSpPr/>
              <p:nvPr/>
            </p:nvSpPr>
            <p:spPr>
              <a:xfrm>
                <a:off x="4574864" y="4883360"/>
                <a:ext cx="144016" cy="215998"/>
              </a:xfrm>
              <a:prstGeom prst="trapezoid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39" name="Conector reto 38"/>
              <p:cNvCxnSpPr>
                <a:stCxn id="38" idx="0"/>
              </p:cNvCxnSpPr>
              <p:nvPr/>
            </p:nvCxnSpPr>
            <p:spPr>
              <a:xfrm flipV="1">
                <a:off x="4646872" y="4725144"/>
                <a:ext cx="0" cy="158216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Arco 39"/>
            <p:cNvSpPr/>
            <p:nvPr/>
          </p:nvSpPr>
          <p:spPr>
            <a:xfrm>
              <a:off x="4761872" y="4625200"/>
              <a:ext cx="329968" cy="25321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Arco 40"/>
            <p:cNvSpPr/>
            <p:nvPr/>
          </p:nvSpPr>
          <p:spPr>
            <a:xfrm>
              <a:off x="4711448" y="4543541"/>
              <a:ext cx="439957" cy="32625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Arco 41"/>
            <p:cNvSpPr/>
            <p:nvPr/>
          </p:nvSpPr>
          <p:spPr>
            <a:xfrm>
              <a:off x="4718611" y="4462235"/>
              <a:ext cx="494952" cy="40267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Arco 42"/>
            <p:cNvSpPr/>
            <p:nvPr/>
          </p:nvSpPr>
          <p:spPr>
            <a:xfrm flipH="1">
              <a:off x="5625968" y="4639252"/>
              <a:ext cx="329968" cy="25321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Arco 43"/>
            <p:cNvSpPr/>
            <p:nvPr/>
          </p:nvSpPr>
          <p:spPr>
            <a:xfrm flipH="1">
              <a:off x="5567019" y="4557593"/>
              <a:ext cx="439957" cy="32625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Arco 44"/>
            <p:cNvSpPr/>
            <p:nvPr/>
          </p:nvSpPr>
          <p:spPr>
            <a:xfrm flipH="1">
              <a:off x="5502920" y="4476287"/>
              <a:ext cx="494952" cy="40267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Arco 45"/>
            <p:cNvSpPr/>
            <p:nvPr/>
          </p:nvSpPr>
          <p:spPr>
            <a:xfrm flipH="1">
              <a:off x="5192706" y="3904998"/>
              <a:ext cx="329968" cy="25321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Arco 46"/>
            <p:cNvSpPr/>
            <p:nvPr/>
          </p:nvSpPr>
          <p:spPr>
            <a:xfrm flipH="1">
              <a:off x="5133757" y="3823339"/>
              <a:ext cx="439957" cy="32625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Arco 47"/>
            <p:cNvSpPr/>
            <p:nvPr/>
          </p:nvSpPr>
          <p:spPr>
            <a:xfrm flipH="1">
              <a:off x="5069658" y="3742033"/>
              <a:ext cx="494952" cy="402673"/>
            </a:xfrm>
            <a:prstGeom prst="arc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51" name="Conector reto 50"/>
            <p:cNvCxnSpPr>
              <a:stCxn id="7" idx="3"/>
              <a:endCxn id="11" idx="0"/>
            </p:cNvCxnSpPr>
            <p:nvPr/>
          </p:nvCxnSpPr>
          <p:spPr>
            <a:xfrm>
              <a:off x="4522807" y="3187979"/>
              <a:ext cx="0" cy="48223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to 51"/>
            <p:cNvCxnSpPr>
              <a:endCxn id="12" idx="1"/>
            </p:cNvCxnSpPr>
            <p:nvPr/>
          </p:nvCxnSpPr>
          <p:spPr>
            <a:xfrm flipV="1">
              <a:off x="4721886" y="3078240"/>
              <a:ext cx="701021" cy="1728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CaixaDeTexto 52"/>
            <p:cNvSpPr txBox="1"/>
            <p:nvPr/>
          </p:nvSpPr>
          <p:spPr>
            <a:xfrm>
              <a:off x="5151549" y="3385321"/>
              <a:ext cx="1080120" cy="297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/>
                <a:t>Controle e Banco de Dados</a:t>
              </a:r>
              <a:endParaRPr lang="pt-BR" sz="1200" b="1" dirty="0"/>
            </a:p>
          </p:txBody>
        </p:sp>
        <p:sp>
          <p:nvSpPr>
            <p:cNvPr id="54" name="CaixaDeTexto 53"/>
            <p:cNvSpPr txBox="1"/>
            <p:nvPr/>
          </p:nvSpPr>
          <p:spPr>
            <a:xfrm>
              <a:off x="3446704" y="3185266"/>
              <a:ext cx="1080120" cy="178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/>
                <a:t>Rede Backhaul</a:t>
              </a:r>
              <a:endParaRPr lang="pt-BR" sz="1200" b="1" dirty="0"/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3946743" y="3799558"/>
              <a:ext cx="1152128" cy="178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/>
                <a:t> IEEE 802.11ah AP</a:t>
              </a:r>
              <a:endParaRPr lang="pt-BR" sz="1200" b="1" dirty="0"/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2682953" y="4073136"/>
              <a:ext cx="851777" cy="178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/>
                <a:t> 15.4g/11ah</a:t>
              </a:r>
              <a:endParaRPr lang="pt-BR" sz="1200" b="1" dirty="0"/>
            </a:p>
          </p:txBody>
        </p:sp>
        <p:sp>
          <p:nvSpPr>
            <p:cNvPr id="57" name="CaixaDeTexto 56"/>
            <p:cNvSpPr txBox="1"/>
            <p:nvPr/>
          </p:nvSpPr>
          <p:spPr>
            <a:xfrm>
              <a:off x="5358904" y="4104910"/>
              <a:ext cx="851777" cy="178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/>
                <a:t> 15.4g/11ah</a:t>
              </a:r>
              <a:endParaRPr lang="pt-BR" sz="1200" b="1" dirty="0"/>
            </a:p>
          </p:txBody>
        </p:sp>
        <p:sp>
          <p:nvSpPr>
            <p:cNvPr id="58" name="CaixaDeTexto 57"/>
            <p:cNvSpPr txBox="1"/>
            <p:nvPr/>
          </p:nvSpPr>
          <p:spPr>
            <a:xfrm>
              <a:off x="4092717" y="4764530"/>
              <a:ext cx="851777" cy="178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/>
                <a:t> Sensores</a:t>
              </a:r>
              <a:endParaRPr lang="pt-BR" sz="1200" b="1" dirty="0"/>
            </a:p>
          </p:txBody>
        </p:sp>
      </p:grpSp>
      <p:sp>
        <p:nvSpPr>
          <p:cNvPr id="60" name="Retângulo 59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Aplicações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61" name="Conector reto 60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ixaDeTexto 61"/>
          <p:cNvSpPr txBox="1"/>
          <p:nvPr/>
        </p:nvSpPr>
        <p:spPr>
          <a:xfrm>
            <a:off x="2123728" y="1700808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latin typeface="Book Antiqua" pitchFamily="18" charset="0"/>
              </a:rPr>
              <a:t>Backhaul para Redes de Sensores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Aplicações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58" name="Picture 2" descr="C:\Users\ARTHUR\Dropbox\Redes de Computadores\Trabalho\TrabRedesArthurGeovane\TrabRedesArthurGeovane\img\i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3452" y="2250046"/>
            <a:ext cx="4277097" cy="3958414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2123728" y="1700808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latin typeface="Book Antiqua" pitchFamily="18" charset="0"/>
              </a:rPr>
              <a:t>Internet of Things (IoT)</a:t>
            </a:r>
            <a:endParaRPr lang="pt-BR" sz="2400" b="1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Índice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971600" y="1772816"/>
            <a:ext cx="4968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Introdução</a:t>
            </a:r>
          </a:p>
          <a:p>
            <a:endParaRPr lang="pt-BR" sz="320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</a:t>
            </a: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Camadas PHY e MAC</a:t>
            </a:r>
          </a:p>
          <a:p>
            <a:endParaRPr lang="pt-BR" sz="3200" smtClean="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Aplicações</a:t>
            </a:r>
          </a:p>
          <a:p>
            <a:endParaRPr lang="pt-BR" sz="3200" smtClean="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latin typeface="Book Antiqua" pitchFamily="18" charset="0"/>
              </a:rPr>
              <a:t> </a:t>
            </a:r>
            <a:r>
              <a:rPr lang="pt-BR" sz="3200" smtClean="0">
                <a:latin typeface="Book Antiqua" pitchFamily="18" charset="0"/>
              </a:rPr>
              <a:t>Situação Atual</a:t>
            </a:r>
          </a:p>
          <a:p>
            <a:endParaRPr lang="pt-BR" sz="3200" smtClean="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</a:t>
            </a: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Conclusão</a:t>
            </a:r>
            <a:endParaRPr lang="pt-BR" sz="320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Situação Atual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4" name="Picture 2" descr="C:\Users\ARTHUR\Dropbox\Redes de Computadores\Trabalho\TrabRedesArthurGeovane\TrabRedesArthurGeovane\img\processIEE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564904"/>
            <a:ext cx="3494788" cy="2592288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95536" y="1556792"/>
            <a:ext cx="42484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smtClean="0">
                <a:latin typeface="Book Antiqua" pitchFamily="18" charset="0"/>
              </a:rPr>
              <a:t>IEEE </a:t>
            </a:r>
            <a:r>
              <a:rPr lang="pt-BR" sz="2400" b="1" smtClean="0">
                <a:latin typeface="Book Antiqua" pitchFamily="18" charset="0"/>
              </a:rPr>
              <a:t>Standards </a:t>
            </a:r>
            <a:r>
              <a:rPr lang="pt-BR" sz="2400" b="1" smtClean="0">
                <a:latin typeface="Book Antiqua" pitchFamily="18" charset="0"/>
              </a:rPr>
              <a:t>Association</a:t>
            </a:r>
          </a:p>
          <a:p>
            <a:endParaRPr lang="pt-BR" sz="2400" smtClean="0">
              <a:latin typeface="Book Antiqu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000" smtClean="0"/>
              <a:t>Requisição de Autorização de Projeto (</a:t>
            </a:r>
            <a:r>
              <a:rPr lang="pt-BR" sz="2000" i="1" smtClean="0"/>
              <a:t>PAR - Project Authorization </a:t>
            </a:r>
            <a:r>
              <a:rPr lang="pt-BR" sz="2000" i="1" smtClean="0"/>
              <a:t>Request</a:t>
            </a:r>
            <a:r>
              <a:rPr lang="pt-BR" sz="200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smtClean="0"/>
              <a:t>Desenvolvimento da proposta e escopo em um grupo de estudos (</a:t>
            </a:r>
            <a:r>
              <a:rPr lang="pt-BR" sz="2000" i="1" smtClean="0"/>
              <a:t>Study </a:t>
            </a:r>
            <a:r>
              <a:rPr lang="pt-BR" sz="2000" i="1" smtClean="0"/>
              <a:t>Group</a:t>
            </a:r>
            <a:r>
              <a:rPr lang="pt-BR" sz="200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smtClean="0"/>
              <a:t>Elaboração do projeto em um grupo de trabalho (</a:t>
            </a:r>
            <a:r>
              <a:rPr lang="pt-BR" sz="2000" i="1" smtClean="0"/>
              <a:t>Working </a:t>
            </a:r>
            <a:r>
              <a:rPr lang="pt-BR" sz="2000" i="1" smtClean="0"/>
              <a:t>Group</a:t>
            </a:r>
            <a:r>
              <a:rPr lang="pt-BR" sz="200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smtClean="0"/>
              <a:t>Votação pelos patrocinadores do projeto (</a:t>
            </a:r>
            <a:r>
              <a:rPr lang="pt-BR" sz="2000" i="1" smtClean="0"/>
              <a:t>Sponsor </a:t>
            </a:r>
            <a:r>
              <a:rPr lang="pt-BR" sz="2000" i="1" smtClean="0"/>
              <a:t>Balloting</a:t>
            </a:r>
            <a:r>
              <a:rPr lang="pt-BR" sz="200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smtClean="0"/>
              <a:t>Aprovação pela IEEE Standards Association.</a:t>
            </a:r>
            <a:endParaRPr lang="pt-BR" sz="200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Situação Atual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395536" y="1556792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smtClean="0">
                <a:latin typeface="Book Antiqua" pitchFamily="18" charset="0"/>
              </a:rPr>
              <a:t>Desafios Futuros:</a:t>
            </a:r>
          </a:p>
          <a:p>
            <a:endParaRPr lang="pt-BR" sz="2400" smtClean="0">
              <a:latin typeface="Book Antiqua" pitchFamily="18" charset="0"/>
            </a:endParaRPr>
          </a:p>
          <a:p>
            <a:endParaRPr lang="pt-BR" sz="2400" smtClean="0">
              <a:latin typeface="Book Antiqua" pitchFamily="18" charset="0"/>
            </a:endParaRPr>
          </a:p>
          <a:p>
            <a:pPr marL="361950" indent="-180975">
              <a:buFont typeface="Arial" pitchFamily="34" charset="0"/>
              <a:buChar char="•"/>
            </a:pPr>
            <a:r>
              <a:rPr lang="pt-BR" sz="2400" smtClean="0">
                <a:latin typeface="Book Antiqua" pitchFamily="18" charset="0"/>
              </a:rPr>
              <a:t> </a:t>
            </a:r>
            <a:r>
              <a:rPr lang="pt-BR" sz="2400" smtClean="0">
                <a:latin typeface="Book Antiqua" pitchFamily="18" charset="0"/>
              </a:rPr>
              <a:t>Separação dos ambientes internos (</a:t>
            </a:r>
            <a:r>
              <a:rPr lang="pt-BR" sz="2400" i="1" smtClean="0">
                <a:latin typeface="Book Antiqua" pitchFamily="18" charset="0"/>
              </a:rPr>
              <a:t>indoor</a:t>
            </a:r>
            <a:r>
              <a:rPr lang="pt-BR" sz="2400" smtClean="0">
                <a:latin typeface="Book Antiqua" pitchFamily="18" charset="0"/>
              </a:rPr>
              <a:t>) e externos (</a:t>
            </a:r>
            <a:r>
              <a:rPr lang="pt-BR" sz="2400" i="1" smtClean="0">
                <a:latin typeface="Book Antiqua" pitchFamily="18" charset="0"/>
              </a:rPr>
              <a:t>outdoor</a:t>
            </a:r>
            <a:r>
              <a:rPr lang="pt-BR" sz="2400" smtClean="0">
                <a:latin typeface="Book Antiqua" pitchFamily="18" charset="0"/>
              </a:rPr>
              <a:t>)</a:t>
            </a:r>
          </a:p>
          <a:p>
            <a:pPr marL="361950" indent="-180975">
              <a:buFont typeface="Arial" pitchFamily="34" charset="0"/>
              <a:buChar char="•"/>
            </a:pPr>
            <a:endParaRPr lang="pt-BR" sz="2400" smtClean="0">
              <a:latin typeface="Book Antiqua" pitchFamily="18" charset="0"/>
            </a:endParaRPr>
          </a:p>
          <a:p>
            <a:pPr marL="361950" indent="-180975">
              <a:buFont typeface="Arial" pitchFamily="34" charset="0"/>
              <a:buChar char="•"/>
            </a:pPr>
            <a:r>
              <a:rPr lang="pt-BR" sz="2400" smtClean="0">
                <a:latin typeface="Book Antiqua" pitchFamily="18" charset="0"/>
              </a:rPr>
              <a:t>Interferência entre estações num mesmo ambiente interno</a:t>
            </a:r>
          </a:p>
          <a:p>
            <a:pPr marL="361950" indent="-180975">
              <a:buFont typeface="Arial" pitchFamily="34" charset="0"/>
              <a:buChar char="•"/>
            </a:pPr>
            <a:endParaRPr lang="pt-BR" sz="2400" smtClean="0">
              <a:latin typeface="Book Antiqua" pitchFamily="18" charset="0"/>
            </a:endParaRPr>
          </a:p>
          <a:p>
            <a:pPr marL="361950" indent="-180975">
              <a:buFont typeface="Arial" pitchFamily="34" charset="0"/>
              <a:buChar char="•"/>
            </a:pPr>
            <a:r>
              <a:rPr lang="pt-BR" sz="2400" smtClean="0">
                <a:latin typeface="Book Antiqua" pitchFamily="18" charset="0"/>
              </a:rPr>
              <a:t>Caso do Japão</a:t>
            </a:r>
          </a:p>
          <a:p>
            <a:pPr marL="361950" indent="-180975">
              <a:buFont typeface="Arial" pitchFamily="34" charset="0"/>
              <a:buChar char="•"/>
            </a:pPr>
            <a:endParaRPr lang="pt-BR" sz="2400" smtClean="0">
              <a:latin typeface="Book Antiqua" pitchFamily="18" charset="0"/>
            </a:endParaRPr>
          </a:p>
          <a:p>
            <a:pPr marL="361950" indent="-180975">
              <a:buFont typeface="Arial" pitchFamily="34" charset="0"/>
              <a:buChar char="•"/>
            </a:pPr>
            <a:r>
              <a:rPr lang="pt-BR" sz="2400" smtClean="0">
                <a:latin typeface="Book Antiqua" pitchFamily="18" charset="0"/>
              </a:rPr>
              <a:t>Repetidores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Índice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971600" y="1772816"/>
            <a:ext cx="4968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Introdução</a:t>
            </a:r>
          </a:p>
          <a:p>
            <a:endParaRPr lang="pt-BR" sz="320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</a:t>
            </a: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Camadas PHY e MAC</a:t>
            </a:r>
          </a:p>
          <a:p>
            <a:endParaRPr lang="pt-BR" sz="3200" smtClean="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Aplicações</a:t>
            </a:r>
          </a:p>
          <a:p>
            <a:endParaRPr lang="pt-BR" sz="3200" smtClean="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</a:t>
            </a: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Situação Atual</a:t>
            </a:r>
          </a:p>
          <a:p>
            <a:endParaRPr lang="pt-BR" sz="3200" smtClean="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latin typeface="Book Antiqua" pitchFamily="18" charset="0"/>
              </a:rPr>
              <a:t> </a:t>
            </a:r>
            <a:r>
              <a:rPr lang="pt-BR" sz="3200" smtClean="0">
                <a:latin typeface="Book Antiqua" pitchFamily="18" charset="0"/>
              </a:rPr>
              <a:t>Conclusão</a:t>
            </a:r>
            <a:endParaRPr lang="pt-BR" sz="32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Referências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323528" y="198884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/>
            <a:r>
              <a:rPr lang="pt-BR" b="1" smtClean="0"/>
              <a:t>[1]</a:t>
            </a:r>
            <a:r>
              <a:rPr lang="pt-BR" smtClean="0"/>
              <a:t> </a:t>
            </a:r>
            <a:r>
              <a:rPr lang="pt-BR" smtClean="0"/>
              <a:t> SUN </a:t>
            </a:r>
            <a:r>
              <a:rPr lang="pt-BR" smtClean="0"/>
              <a:t>W.; CHOI M.; CHOI S. </a:t>
            </a:r>
            <a:r>
              <a:rPr lang="pt-BR" i="1" smtClean="0"/>
              <a:t>IEEE 802.11ah: A Long Range 802.11 WLAN at Sub 1 GHz</a:t>
            </a:r>
            <a:r>
              <a:rPr lang="pt-BR" smtClean="0"/>
              <a:t>. River Journal, p. 1-26, 2013. Disponível em:</a:t>
            </a:r>
            <a:r>
              <a:rPr lang="pt-BR" smtClean="0">
                <a:hlinkClick r:id="rId2"/>
              </a:rPr>
              <a:t>http://riverpublishers.com/journal/journal_articles/RP_Journal_2245-800X_115.pdf</a:t>
            </a:r>
            <a:r>
              <a:rPr lang="pt-BR" smtClean="0"/>
              <a:t> Acessado em: </a:t>
            </a:r>
            <a:r>
              <a:rPr lang="pt-BR" smtClean="0"/>
              <a:t>14/05/2015</a:t>
            </a:r>
            <a:r>
              <a:rPr lang="pt-BR" smtClean="0"/>
              <a:t>.</a:t>
            </a:r>
            <a:endParaRPr lang="pt-BR" smtClean="0"/>
          </a:p>
          <a:p>
            <a:pPr marL="361950" indent="-361950"/>
            <a:r>
              <a:rPr lang="pt-BR" b="1" smtClean="0"/>
              <a:t>[2]</a:t>
            </a:r>
            <a:r>
              <a:rPr lang="pt-BR" smtClean="0"/>
              <a:t> </a:t>
            </a:r>
            <a:r>
              <a:rPr lang="pt-BR" smtClean="0"/>
              <a:t> AUST </a:t>
            </a:r>
            <a:r>
              <a:rPr lang="pt-BR" smtClean="0"/>
              <a:t>S.; PRASAD R.V.; NIEMEGEERS I.G.M.M. </a:t>
            </a:r>
            <a:r>
              <a:rPr lang="pt-BR" i="1" smtClean="0"/>
              <a:t>IEEE 802.11ah: Advantages in standards and further challenges for sub 1 GHz Wi-Fi</a:t>
            </a:r>
            <a:r>
              <a:rPr lang="pt-BR" smtClean="0"/>
              <a:t>. Proceedings of the IEEE International Conference on Communications (ICC '12), p. 6885-6889, 2012. Disponível em:</a:t>
            </a:r>
            <a:r>
              <a:rPr lang="pt-BR" smtClean="0">
                <a:hlinkClick r:id="rId3"/>
              </a:rPr>
              <a:t>http://homepage.tudelft.nl/w5p50/pdffiles/Aust%20802.11ah.pdf</a:t>
            </a:r>
            <a:r>
              <a:rPr lang="pt-BR" smtClean="0"/>
              <a:t> Acessado em: </a:t>
            </a:r>
            <a:r>
              <a:rPr lang="pt-BR" smtClean="0"/>
              <a:t>14/05/2015</a:t>
            </a:r>
            <a:r>
              <a:rPr lang="pt-BR" smtClean="0"/>
              <a:t>.</a:t>
            </a:r>
            <a:endParaRPr lang="pt-BR" smtClean="0"/>
          </a:p>
          <a:p>
            <a:pPr marL="361950" indent="-361950"/>
            <a:r>
              <a:rPr lang="pt-BR" b="1" smtClean="0"/>
              <a:t>[3]</a:t>
            </a:r>
            <a:r>
              <a:rPr lang="pt-BR" smtClean="0"/>
              <a:t> </a:t>
            </a:r>
            <a:r>
              <a:rPr lang="pt-BR" smtClean="0">
                <a:hlinkClick r:id="rId4"/>
              </a:rPr>
              <a:t>https://en.wikipedia.org/wiki/IEEE_802.11</a:t>
            </a:r>
            <a:r>
              <a:rPr lang="pt-BR" smtClean="0"/>
              <a:t> Acessado em: 20/05/2015.</a:t>
            </a:r>
          </a:p>
          <a:p>
            <a:pPr marL="361950" indent="-361950"/>
            <a:r>
              <a:rPr lang="pt-BR" b="1" smtClean="0"/>
              <a:t>[4]</a:t>
            </a:r>
            <a:r>
              <a:rPr lang="pt-BR" smtClean="0"/>
              <a:t> </a:t>
            </a:r>
            <a:r>
              <a:rPr lang="pt-BR" smtClean="0">
                <a:hlinkClick r:id="rId5"/>
              </a:rPr>
              <a:t>http://www.ieee802.org/11/Reports/tgah_update.htm</a:t>
            </a:r>
            <a:r>
              <a:rPr lang="pt-BR" smtClean="0"/>
              <a:t> Acessado em: 17/06/2015.</a:t>
            </a:r>
          </a:p>
          <a:p>
            <a:pPr marL="361950" indent="-361950"/>
            <a:r>
              <a:rPr lang="pt-BR" b="1" smtClean="0"/>
              <a:t>[5]</a:t>
            </a:r>
            <a:r>
              <a:rPr lang="pt-BR" smtClean="0"/>
              <a:t> </a:t>
            </a:r>
            <a:r>
              <a:rPr lang="pt-BR" smtClean="0">
                <a:hlinkClick r:id="rId6"/>
              </a:rPr>
              <a:t>http://www.ieee802.org/11/PARs/P802.11ah.pdf</a:t>
            </a:r>
            <a:r>
              <a:rPr lang="pt-BR" smtClean="0"/>
              <a:t> Acessado em: 17/06/2015.</a:t>
            </a:r>
          </a:p>
          <a:p>
            <a:pPr marL="361950" indent="-361950"/>
            <a:r>
              <a:rPr lang="pt-BR" b="1" smtClean="0"/>
              <a:t>[6]</a:t>
            </a:r>
            <a:r>
              <a:rPr lang="pt-BR" smtClean="0"/>
              <a:t> </a:t>
            </a:r>
            <a:r>
              <a:rPr lang="pt-BR" smtClean="0">
                <a:hlinkClick r:id="rId7"/>
              </a:rPr>
              <a:t>http://www.maximintegrated.com/en/app-notes/index.mvp/id/5689</a:t>
            </a:r>
            <a:r>
              <a:rPr lang="pt-BR" smtClean="0"/>
              <a:t> Acessado em: 18/06/2015.</a:t>
            </a:r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Índice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971600" y="1772816"/>
            <a:ext cx="4968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smtClean="0">
                <a:latin typeface="Book Antiqua" pitchFamily="18" charset="0"/>
              </a:rPr>
              <a:t> Introdução</a:t>
            </a:r>
          </a:p>
          <a:p>
            <a:endParaRPr lang="pt-BR" sz="320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latin typeface="Book Antiqua" pitchFamily="18" charset="0"/>
              </a:rPr>
              <a:t> </a:t>
            </a:r>
            <a:r>
              <a:rPr lang="pt-BR" sz="3200" smtClean="0">
                <a:latin typeface="Book Antiqua" pitchFamily="18" charset="0"/>
              </a:rPr>
              <a:t>Camadas PHY e MAC</a:t>
            </a:r>
          </a:p>
          <a:p>
            <a:endParaRPr lang="pt-BR" sz="320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latin typeface="Book Antiqua" pitchFamily="18" charset="0"/>
              </a:rPr>
              <a:t>Aplicações</a:t>
            </a:r>
          </a:p>
          <a:p>
            <a:endParaRPr lang="pt-BR" sz="320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latin typeface="Book Antiqua" pitchFamily="18" charset="0"/>
              </a:rPr>
              <a:t> </a:t>
            </a:r>
            <a:r>
              <a:rPr lang="pt-BR" sz="3200" smtClean="0">
                <a:latin typeface="Book Antiqua" pitchFamily="18" charset="0"/>
              </a:rPr>
              <a:t>Situação Atual</a:t>
            </a:r>
          </a:p>
          <a:p>
            <a:endParaRPr lang="pt-BR" sz="320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latin typeface="Book Antiqua" pitchFamily="18" charset="0"/>
              </a:rPr>
              <a:t> </a:t>
            </a:r>
            <a:r>
              <a:rPr lang="pt-BR" sz="3200" smtClean="0">
                <a:latin typeface="Book Antiqua" pitchFamily="18" charset="0"/>
              </a:rPr>
              <a:t>Conclusão</a:t>
            </a:r>
            <a:endParaRPr lang="pt-BR" sz="32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Índice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971600" y="1772816"/>
            <a:ext cx="4968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smtClean="0">
                <a:latin typeface="Book Antiqua" pitchFamily="18" charset="0"/>
              </a:rPr>
              <a:t> Introdução</a:t>
            </a:r>
          </a:p>
          <a:p>
            <a:endParaRPr lang="pt-BR" sz="320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</a:t>
            </a: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Camadas PHY e MAC</a:t>
            </a:r>
          </a:p>
          <a:p>
            <a:endParaRPr lang="pt-BR" sz="3200" smtClean="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Aplicações</a:t>
            </a:r>
          </a:p>
          <a:p>
            <a:endParaRPr lang="pt-BR" sz="3200" smtClean="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</a:t>
            </a: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Situação Atual</a:t>
            </a:r>
          </a:p>
          <a:p>
            <a:endParaRPr lang="pt-BR" sz="3200" smtClean="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</a:t>
            </a: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Conclusão</a:t>
            </a:r>
            <a:endParaRPr lang="pt-BR" sz="320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Introdução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29" name="Conector reto 28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899592" y="1988840"/>
            <a:ext cx="70567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smtClean="0">
                <a:latin typeface="Book Antiqua" pitchFamily="18" charset="0"/>
              </a:rPr>
              <a:t>Limitações do IEEE 802.11a/b/g/n:</a:t>
            </a:r>
            <a:endParaRPr lang="pt-BR" sz="2800" b="1" smtClean="0">
              <a:latin typeface="Book Antiqua" pitchFamily="18" charset="0"/>
            </a:endParaRPr>
          </a:p>
          <a:p>
            <a:endParaRPr lang="pt-BR" sz="2800" smtClean="0">
              <a:latin typeface="Book Antiqua" pitchFamily="18" charset="0"/>
            </a:endParaRPr>
          </a:p>
          <a:p>
            <a:pPr marL="542925" indent="-180975">
              <a:buFont typeface="Arial" pitchFamily="34" charset="0"/>
              <a:buChar char="•"/>
            </a:pPr>
            <a:r>
              <a:rPr lang="pt-BR" sz="2800" smtClean="0">
                <a:latin typeface="Book Antiqua" pitchFamily="18" charset="0"/>
              </a:rPr>
              <a:t> </a:t>
            </a:r>
            <a:r>
              <a:rPr lang="pt-BR" sz="2800" smtClean="0">
                <a:latin typeface="Book Antiqua" pitchFamily="18" charset="0"/>
              </a:rPr>
              <a:t>Saturação do espectro de banda ISM</a:t>
            </a:r>
          </a:p>
          <a:p>
            <a:pPr marL="542925" indent="-180975"/>
            <a:endParaRPr lang="pt-BR" sz="2800" smtClean="0">
              <a:latin typeface="Book Antiqua" pitchFamily="18" charset="0"/>
            </a:endParaRPr>
          </a:p>
          <a:p>
            <a:pPr marL="542925" indent="-180975">
              <a:buFont typeface="Arial" pitchFamily="34" charset="0"/>
              <a:buChar char="•"/>
            </a:pPr>
            <a:r>
              <a:rPr lang="pt-BR" sz="2800" smtClean="0">
                <a:latin typeface="Book Antiqua" pitchFamily="18" charset="0"/>
              </a:rPr>
              <a:t> Curto alcance</a:t>
            </a:r>
          </a:p>
          <a:p>
            <a:pPr marL="542925" indent="-180975"/>
            <a:endParaRPr lang="pt-BR" sz="2800" smtClean="0">
              <a:latin typeface="Book Antiqua" pitchFamily="18" charset="0"/>
            </a:endParaRPr>
          </a:p>
          <a:p>
            <a:pPr marL="542925" indent="-180975">
              <a:buFont typeface="Arial" pitchFamily="34" charset="0"/>
              <a:buChar char="•"/>
            </a:pPr>
            <a:r>
              <a:rPr lang="pt-BR" sz="2800" smtClean="0">
                <a:latin typeface="Book Antiqua" pitchFamily="18" charset="0"/>
              </a:rPr>
              <a:t> </a:t>
            </a:r>
            <a:r>
              <a:rPr lang="pt-BR" sz="2800" smtClean="0">
                <a:latin typeface="Book Antiqua" pitchFamily="18" charset="0"/>
              </a:rPr>
              <a:t>Número de dispositivos</a:t>
            </a:r>
          </a:p>
          <a:p>
            <a:pPr marL="542925" indent="-180975">
              <a:buFont typeface="Arial" pitchFamily="34" charset="0"/>
              <a:buChar char="•"/>
            </a:pPr>
            <a:endParaRPr lang="pt-BR" sz="2800" smtClean="0">
              <a:latin typeface="Book Antiqua" pitchFamily="18" charset="0"/>
            </a:endParaRPr>
          </a:p>
          <a:p>
            <a:pPr marL="542925" indent="-180975">
              <a:buFont typeface="Arial" pitchFamily="34" charset="0"/>
              <a:buChar char="•"/>
            </a:pPr>
            <a:r>
              <a:rPr lang="pt-BR" sz="2800" smtClean="0">
                <a:latin typeface="Book Antiqua" pitchFamily="18" charset="0"/>
              </a:rPr>
              <a:t> Consumo de Energia</a:t>
            </a:r>
            <a:endParaRPr lang="pt-BR" sz="2800" smtClean="0">
              <a:latin typeface="Book Antiqua" pitchFamily="18" charset="0"/>
            </a:endParaRPr>
          </a:p>
          <a:p>
            <a:pPr marL="542925" indent="-180975">
              <a:buFont typeface="Arial" pitchFamily="34" charset="0"/>
              <a:buChar char="•"/>
            </a:pPr>
            <a:endParaRPr lang="pt-BR" sz="280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Introdução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29" name="Conector reto 28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o 35"/>
          <p:cNvGrpSpPr/>
          <p:nvPr/>
        </p:nvGrpSpPr>
        <p:grpSpPr>
          <a:xfrm>
            <a:off x="2570712" y="2060848"/>
            <a:ext cx="4002576" cy="3823299"/>
            <a:chOff x="2570712" y="2060848"/>
            <a:chExt cx="4002576" cy="3823299"/>
          </a:xfrm>
        </p:grpSpPr>
        <p:grpSp>
          <p:nvGrpSpPr>
            <p:cNvPr id="9" name="Grupo 8"/>
            <p:cNvGrpSpPr/>
            <p:nvPr/>
          </p:nvGrpSpPr>
          <p:grpSpPr>
            <a:xfrm>
              <a:off x="2570712" y="2060848"/>
              <a:ext cx="4002576" cy="3823299"/>
              <a:chOff x="1810946" y="1207247"/>
              <a:chExt cx="5407126" cy="5473656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2" name="Triângulo isósceles 1"/>
              <p:cNvSpPr/>
              <p:nvPr/>
            </p:nvSpPr>
            <p:spPr>
              <a:xfrm>
                <a:off x="2252783" y="1207247"/>
                <a:ext cx="4536504" cy="1080120"/>
              </a:xfrm>
              <a:prstGeom prst="triangle">
                <a:avLst/>
              </a:prstGeom>
              <a:noFill/>
              <a:ln w="22860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" name="Retângulo 3"/>
              <p:cNvSpPr/>
              <p:nvPr/>
            </p:nvSpPr>
            <p:spPr>
              <a:xfrm>
                <a:off x="2066237" y="2576686"/>
                <a:ext cx="4896544" cy="216024"/>
              </a:xfrm>
              <a:prstGeom prst="rect">
                <a:avLst/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Trapezoide 4"/>
              <p:cNvSpPr/>
              <p:nvPr/>
            </p:nvSpPr>
            <p:spPr>
              <a:xfrm flipV="1">
                <a:off x="2282261" y="2915156"/>
                <a:ext cx="900100" cy="144016"/>
              </a:xfrm>
              <a:prstGeom prst="trapezoid">
                <a:avLst>
                  <a:gd name="adj" fmla="val 60438"/>
                </a:avLst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Trapezoide 17"/>
              <p:cNvSpPr/>
              <p:nvPr/>
            </p:nvSpPr>
            <p:spPr>
              <a:xfrm flipV="1">
                <a:off x="4064459" y="2915156"/>
                <a:ext cx="900100" cy="144016"/>
              </a:xfrm>
              <a:prstGeom prst="trapezoid">
                <a:avLst>
                  <a:gd name="adj" fmla="val 60438"/>
                </a:avLst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Trapezoide 18"/>
              <p:cNvSpPr/>
              <p:nvPr/>
            </p:nvSpPr>
            <p:spPr>
              <a:xfrm flipV="1">
                <a:off x="5810653" y="2915156"/>
                <a:ext cx="900100" cy="144016"/>
              </a:xfrm>
              <a:prstGeom prst="trapezoid">
                <a:avLst>
                  <a:gd name="adj" fmla="val 60438"/>
                </a:avLst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Retângulo 19"/>
              <p:cNvSpPr/>
              <p:nvPr/>
            </p:nvSpPr>
            <p:spPr>
              <a:xfrm>
                <a:off x="2399273" y="3165973"/>
                <a:ext cx="666074" cy="2592287"/>
              </a:xfrm>
              <a:prstGeom prst="rect">
                <a:avLst/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pt-BR" dirty="0" smtClean="0"/>
                  <a:t>Confiabilidade</a:t>
                </a:r>
                <a:endParaRPr lang="pt-BR" dirty="0"/>
              </a:p>
            </p:txBody>
          </p:sp>
          <p:sp>
            <p:nvSpPr>
              <p:cNvPr id="21" name="Retângulo 20"/>
              <p:cNvSpPr/>
              <p:nvPr/>
            </p:nvSpPr>
            <p:spPr>
              <a:xfrm>
                <a:off x="4187998" y="3152750"/>
                <a:ext cx="666074" cy="2592288"/>
              </a:xfrm>
              <a:prstGeom prst="rect">
                <a:avLst/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pt-BR" dirty="0" smtClean="0"/>
                  <a:t>Simplicidade</a:t>
                </a:r>
                <a:endParaRPr lang="pt-BR" dirty="0"/>
              </a:p>
            </p:txBody>
          </p:sp>
          <p:sp>
            <p:nvSpPr>
              <p:cNvPr id="22" name="Retângulo 21"/>
              <p:cNvSpPr/>
              <p:nvPr/>
            </p:nvSpPr>
            <p:spPr>
              <a:xfrm>
                <a:off x="5927666" y="3152750"/>
                <a:ext cx="666074" cy="2592288"/>
              </a:xfrm>
              <a:prstGeom prst="rect">
                <a:avLst/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pt-BR" dirty="0" smtClean="0"/>
                  <a:t>Economia</a:t>
                </a:r>
                <a:endParaRPr lang="pt-BR" dirty="0"/>
              </a:p>
            </p:txBody>
          </p:sp>
          <p:sp>
            <p:nvSpPr>
              <p:cNvPr id="23" name="Trapezoide 22"/>
              <p:cNvSpPr/>
              <p:nvPr/>
            </p:nvSpPr>
            <p:spPr>
              <a:xfrm>
                <a:off x="2282261" y="5846334"/>
                <a:ext cx="900100" cy="144016"/>
              </a:xfrm>
              <a:prstGeom prst="trapezoid">
                <a:avLst>
                  <a:gd name="adj" fmla="val 60438"/>
                </a:avLst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Trapezoide 23"/>
              <p:cNvSpPr/>
              <p:nvPr/>
            </p:nvSpPr>
            <p:spPr>
              <a:xfrm>
                <a:off x="4064460" y="5846334"/>
                <a:ext cx="900100" cy="144016"/>
              </a:xfrm>
              <a:prstGeom prst="trapezoid">
                <a:avLst>
                  <a:gd name="adj" fmla="val 60438"/>
                </a:avLst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Trapezoide 24"/>
              <p:cNvSpPr/>
              <p:nvPr/>
            </p:nvSpPr>
            <p:spPr>
              <a:xfrm>
                <a:off x="5810653" y="5846334"/>
                <a:ext cx="900100" cy="144016"/>
              </a:xfrm>
              <a:prstGeom prst="trapezoid">
                <a:avLst>
                  <a:gd name="adj" fmla="val 60438"/>
                </a:avLst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Retângulo 25"/>
              <p:cNvSpPr/>
              <p:nvPr/>
            </p:nvSpPr>
            <p:spPr>
              <a:xfrm>
                <a:off x="2066237" y="6145764"/>
                <a:ext cx="4896544" cy="216024"/>
              </a:xfrm>
              <a:prstGeom prst="rect">
                <a:avLst/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/>
              <p:cNvSpPr/>
              <p:nvPr/>
            </p:nvSpPr>
            <p:spPr>
              <a:xfrm>
                <a:off x="1810946" y="6464879"/>
                <a:ext cx="5407126" cy="216024"/>
              </a:xfrm>
              <a:prstGeom prst="rect">
                <a:avLst/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32" name="CaixaDeTexto 31"/>
            <p:cNvSpPr txBox="1"/>
            <p:nvPr/>
          </p:nvSpPr>
          <p:spPr>
            <a:xfrm>
              <a:off x="3779912" y="2411596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IEEE 802.11ah</a:t>
              </a:r>
              <a:endParaRPr lang="pt-BR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3" name="Texto explicativo retangular 32"/>
          <p:cNvSpPr/>
          <p:nvPr/>
        </p:nvSpPr>
        <p:spPr>
          <a:xfrm>
            <a:off x="607368" y="2780927"/>
            <a:ext cx="1656184" cy="782563"/>
          </a:xfrm>
          <a:prstGeom prst="wedgeRectCallout">
            <a:avLst>
              <a:gd name="adj1" fmla="val 94248"/>
              <a:gd name="adj2" fmla="val 10625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>
              <a:buFont typeface="Arial" pitchFamily="34" charset="0"/>
              <a:buChar char="•"/>
            </a:pPr>
            <a:r>
              <a:rPr lang="pt-BR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Banda de frequência menos congestionada</a:t>
            </a:r>
          </a:p>
          <a:p>
            <a:pPr marL="85725" indent="-85725"/>
            <a:endParaRPr lang="pt-BR" sz="12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5725" indent="-85725">
              <a:buFont typeface="Arial" pitchFamily="34" charset="0"/>
              <a:buChar char="•"/>
            </a:pPr>
            <a:r>
              <a:rPr lang="pt-BR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Margem de conexão</a:t>
            </a:r>
          </a:p>
        </p:txBody>
      </p:sp>
      <p:sp>
        <p:nvSpPr>
          <p:cNvPr id="34" name="Texto explicativo retangular 33"/>
          <p:cNvSpPr/>
          <p:nvPr/>
        </p:nvSpPr>
        <p:spPr>
          <a:xfrm>
            <a:off x="7020272" y="2420888"/>
            <a:ext cx="1656184" cy="1512168"/>
          </a:xfrm>
          <a:prstGeom prst="wedgeRectCallout">
            <a:avLst>
              <a:gd name="adj1" fmla="val -103592"/>
              <a:gd name="adj2" fmla="val 10198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>
              <a:buFont typeface="Arial" pitchFamily="34" charset="0"/>
              <a:buChar char="•"/>
            </a:pPr>
            <a:r>
              <a:rPr lang="pt-BR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Maior durabilidade da bateria</a:t>
            </a:r>
          </a:p>
          <a:p>
            <a:pPr marL="85725" indent="-85725"/>
            <a:endParaRPr lang="pt-BR" sz="12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5725" indent="-85725">
              <a:buFont typeface="Arial" pitchFamily="34" charset="0"/>
              <a:buChar char="•"/>
            </a:pPr>
            <a:r>
              <a:rPr lang="pt-BR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Transmissões curtas de dados</a:t>
            </a:r>
          </a:p>
          <a:p>
            <a:pPr marL="85725" indent="-85725"/>
            <a:endParaRPr lang="pt-BR" sz="12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5725" indent="-85725">
              <a:buFont typeface="Arial" pitchFamily="34" charset="0"/>
              <a:buChar char="•"/>
            </a:pPr>
            <a:r>
              <a:rPr lang="pt-BR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Estratégias de economia de energia</a:t>
            </a:r>
          </a:p>
        </p:txBody>
      </p:sp>
      <p:sp>
        <p:nvSpPr>
          <p:cNvPr id="35" name="Texto explicativo retangular 34"/>
          <p:cNvSpPr/>
          <p:nvPr/>
        </p:nvSpPr>
        <p:spPr>
          <a:xfrm>
            <a:off x="539552" y="4509120"/>
            <a:ext cx="1656184" cy="1152128"/>
          </a:xfrm>
          <a:prstGeom prst="wedgeRectCallout">
            <a:avLst>
              <a:gd name="adj1" fmla="val 181091"/>
              <a:gd name="adj2" fmla="val 608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>
              <a:buFont typeface="Arial" pitchFamily="34" charset="0"/>
              <a:buChar char="•"/>
            </a:pPr>
            <a:r>
              <a:rPr lang="pt-BR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Maior cobertura</a:t>
            </a:r>
          </a:p>
          <a:p>
            <a:pPr marL="85725" indent="-85725"/>
            <a:endParaRPr lang="pt-BR" sz="12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5725" indent="-85725">
              <a:buFont typeface="Arial" pitchFamily="34" charset="0"/>
              <a:buChar char="•"/>
            </a:pPr>
            <a:r>
              <a:rPr lang="pt-BR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 único salto</a:t>
            </a:r>
          </a:p>
          <a:p>
            <a:pPr marL="85725" indent="-85725"/>
            <a:endParaRPr lang="pt-BR" sz="12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5725" indent="-85725">
              <a:buFont typeface="Arial" pitchFamily="34" charset="0"/>
              <a:buChar char="•"/>
            </a:pPr>
            <a:r>
              <a:rPr lang="pt-BR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Boa penetração e propagação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Introdução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 descr="C:\Users\ARTHUR\Dropbox\Redes de Computadores\Trabalho\TrabRedesArthurGeovane\TrabRedesArthurGeovane\img\RF_Essentials_Fi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313" y="1412776"/>
            <a:ext cx="5667375" cy="4429126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2123728" y="602128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mtClean="0">
                <a:latin typeface="Book Antiqua" pitchFamily="18" charset="0"/>
              </a:rPr>
              <a:t>Alcance e frequência dos padrões IEEE 802.11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Índice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971600" y="1772816"/>
            <a:ext cx="4968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Introdução</a:t>
            </a:r>
          </a:p>
          <a:p>
            <a:endParaRPr lang="pt-BR" sz="3200" smtClean="0"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latin typeface="Book Antiqua" pitchFamily="18" charset="0"/>
              </a:rPr>
              <a:t> </a:t>
            </a:r>
            <a:r>
              <a:rPr lang="pt-BR" sz="3200" smtClean="0">
                <a:latin typeface="Book Antiqua" pitchFamily="18" charset="0"/>
              </a:rPr>
              <a:t>Camadas PHY e MAC</a:t>
            </a:r>
          </a:p>
          <a:p>
            <a:endParaRPr lang="pt-BR" sz="3200" smtClean="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Aplicações</a:t>
            </a:r>
          </a:p>
          <a:p>
            <a:endParaRPr lang="pt-BR" sz="3200" smtClean="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</a:t>
            </a: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Situação Atual</a:t>
            </a:r>
          </a:p>
          <a:p>
            <a:endParaRPr lang="pt-BR" sz="3200" smtClean="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 </a:t>
            </a:r>
            <a:r>
              <a:rPr lang="pt-BR" sz="3200" smtClean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Conclusão</a:t>
            </a:r>
            <a:endParaRPr lang="pt-BR" sz="3200">
              <a:solidFill>
                <a:schemeClr val="bg1">
                  <a:lumMod val="8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Camadas PHY e MAC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611560" y="1988840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smtClean="0">
                <a:latin typeface="Book Antiqua" pitchFamily="18" charset="0"/>
              </a:rPr>
              <a:t>Camada PHY</a:t>
            </a:r>
            <a:endParaRPr lang="pt-BR" sz="2400" b="1" smtClean="0">
              <a:latin typeface="Book Antiqua" pitchFamily="18" charset="0"/>
            </a:endParaRPr>
          </a:p>
        </p:txBody>
      </p:sp>
      <p:pic>
        <p:nvPicPr>
          <p:cNvPr id="20482" name="Picture 2" descr="C:\Users\ARTHUR\Dropbox\Redes de Computadores\Trabalho\TrabRedesArthurGeovane\TrabRedesArthurGeovane\img\channels_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852936"/>
            <a:ext cx="5772963" cy="2660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IEEE 802.11ah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-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Sub-1GHz Sensor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Network and Smart Metering</a:t>
            </a:r>
            <a:endParaRPr lang="pt-BR" sz="3200" smtClean="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  <a:p>
            <a:endParaRPr lang="pt-BR" sz="14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     </a:t>
            </a:r>
            <a:r>
              <a:rPr lang="pt-BR" sz="2000" smtClean="0">
                <a:solidFill>
                  <a:schemeClr val="bg1"/>
                </a:solidFill>
                <a:latin typeface="Impact" pitchFamily="34" charset="0"/>
                <a:cs typeface="Arial" pitchFamily="34" charset="0"/>
              </a:rPr>
              <a:t>Camadas PHY e MAC</a:t>
            </a:r>
            <a:endParaRPr lang="pt-BR" sz="2000">
              <a:solidFill>
                <a:schemeClr val="bg1"/>
              </a:solidFill>
              <a:latin typeface="Impact" pitchFamily="34" charset="0"/>
              <a:cs typeface="Arial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179512" y="692696"/>
            <a:ext cx="74836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611560" y="1988840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smtClean="0">
                <a:latin typeface="Book Antiqua" pitchFamily="18" charset="0"/>
              </a:rPr>
              <a:t>Camada MAC</a:t>
            </a:r>
            <a:endParaRPr lang="pt-BR" sz="2400" b="1" smtClean="0">
              <a:latin typeface="Book Antiqua" pitchFamily="18" charset="0"/>
            </a:endParaRPr>
          </a:p>
        </p:txBody>
      </p:sp>
      <p:pic>
        <p:nvPicPr>
          <p:cNvPr id="21506" name="Picture 2" descr="C:\Users\ARTHUR\Dropbox\Redes de Computadores\Trabalho\TrabRedesArthurGeovane\TrabRedesArthurGeovane\img\aid_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996952"/>
            <a:ext cx="5105400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572</Words>
  <Application>Microsoft Office PowerPoint</Application>
  <PresentationFormat>Apresentação na tela (4:3)</PresentationFormat>
  <Paragraphs>187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ARTHUR</dc:creator>
  <cp:lastModifiedBy>ARTHUR</cp:lastModifiedBy>
  <cp:revision>81</cp:revision>
  <dcterms:created xsi:type="dcterms:W3CDTF">2015-06-13T12:52:37Z</dcterms:created>
  <dcterms:modified xsi:type="dcterms:W3CDTF">2015-06-19T04:39:30Z</dcterms:modified>
</cp:coreProperties>
</file>