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57" r:id="rId2"/>
    <p:sldId id="258" r:id="rId3"/>
    <p:sldId id="260" r:id="rId4"/>
    <p:sldId id="261" r:id="rId5"/>
    <p:sldId id="276" r:id="rId6"/>
    <p:sldId id="278" r:id="rId7"/>
    <p:sldId id="279" r:id="rId8"/>
    <p:sldId id="264" r:id="rId9"/>
    <p:sldId id="263" r:id="rId10"/>
    <p:sldId id="265" r:id="rId11"/>
    <p:sldId id="266" r:id="rId12"/>
    <p:sldId id="268" r:id="rId13"/>
    <p:sldId id="270" r:id="rId14"/>
    <p:sldId id="271" r:id="rId15"/>
    <p:sldId id="272" r:id="rId16"/>
    <p:sldId id="274" r:id="rId17"/>
    <p:sldId id="269" r:id="rId18"/>
    <p:sldId id="275" r:id="rId19"/>
    <p:sldId id="277" r:id="rId20"/>
    <p:sldId id="280" r:id="rId21"/>
    <p:sldId id="282" r:id="rId22"/>
    <p:sldId id="283" r:id="rId23"/>
    <p:sldId id="284" r:id="rId24"/>
    <p:sldId id="285" r:id="rId25"/>
    <p:sldId id="281" r:id="rId26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ucas" initials="L" lastIdx="4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7393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6"/>
    <p:restoredTop sz="94712"/>
  </p:normalViewPr>
  <p:slideViewPr>
    <p:cSldViewPr snapToGrid="0">
      <p:cViewPr varScale="1">
        <p:scale>
          <a:sx n="81" d="100"/>
          <a:sy n="81" d="100"/>
        </p:scale>
        <p:origin x="200" y="6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notesMaster" Target="notesMasters/notesMaster1.xml"/><Relationship Id="rId28" Type="http://schemas.openxmlformats.org/officeDocument/2006/relationships/commentAuthors" Target="commentAuthors.xml"/><Relationship Id="rId29" Type="http://schemas.openxmlformats.org/officeDocument/2006/relationships/presProps" Target="presProps.xml"/><Relationship Id="rId30" Type="http://schemas.openxmlformats.org/officeDocument/2006/relationships/viewProps" Target="viewProps.xml"/><Relationship Id="rId31" Type="http://schemas.openxmlformats.org/officeDocument/2006/relationships/theme" Target="theme/theme1.xml"/><Relationship Id="rId3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6-11-27T21:22:33.412" idx="1">
    <p:pos x="10" y="10"/>
    <p:text>Porta 8080 é usada pelo Proxy para se comunicar na internet.
Porta 21 usada pelo FTP.</p:text>
    <p:extLst>
      <p:ext uri="{C676402C-5697-4E1C-873F-D02D1690AC5C}">
        <p15:threadingInfo xmlns:p15="http://schemas.microsoft.com/office/powerpoint/2012/main" timeZoneBias="120"/>
      </p:ext>
    </p:extLst>
  </p:cm>
  <p:cm authorId="1" dt="2016-11-27T21:31:06.317" idx="2">
    <p:pos x="10" y="146"/>
    <p:text>65535 Portas existentes
0 até 1023 - Conhecidas
1024 até 49151 - Registradas
49152 até 65535 - Livre</p:text>
    <p:extLst>
      <p:ext uri="{C676402C-5697-4E1C-873F-D02D1690AC5C}">
        <p15:threadingInfo xmlns:p15="http://schemas.microsoft.com/office/powerpoint/2012/main" timeZoneBias="120">
          <p15:parentCm authorId="1" idx="1"/>
        </p15:threadingInfo>
      </p:ext>
    </p:extLst>
  </p:cm>
  <p:cm authorId="1" dt="2016-11-27T22:02:52.042" idx="3">
    <p:pos x="10" y="282"/>
    <p:text>Em essência, a varredura de portas consiste em enviar mensagens para cada uma das portas da rede alvo, uma mensagem de cada vez, e analisar a resposta obtida.</p:text>
    <p:extLst>
      <p:ext uri="{C676402C-5697-4E1C-873F-D02D1690AC5C}">
        <p15:threadingInfo xmlns:p15="http://schemas.microsoft.com/office/powerpoint/2012/main" timeZoneBias="120">
          <p15:parentCm authorId="1" idx="1"/>
        </p15:threadingInfo>
      </p:ext>
    </p:extLst>
  </p:cm>
  <p:cm authorId="1" dt="2016-11-27T22:04:38.668" idx="4">
    <p:pos x="10" y="418"/>
    <p:text>Uma porta pode ser física ou virtual. Portas físicas, como por exemplo portas ethernet e portas USB, são usadas para aplicações com roteadores e outros periféricos. Portas virtuais, que serão as quais daremos maior atenção neste trabalho, como as dos padrões TCP e UDP, são usadas para estabelecer a conexão e troca de serviços e dados entre computadores em rede.</p:text>
    <p:extLst>
      <p:ext uri="{C676402C-5697-4E1C-873F-D02D1690AC5C}">
        <p15:threadingInfo xmlns:p15="http://schemas.microsoft.com/office/powerpoint/2012/main" timeZoneBias="120">
          <p15:parentCm authorId="1" idx="1"/>
        </p15:threadingInfo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CCED9C-B836-4AFF-A00F-2B47625A5A80}" type="datetimeFigureOut">
              <a:rPr lang="pt-BR" smtClean="0"/>
              <a:t>28/11/16</a:t>
            </a:fld>
            <a:endParaRPr lang="pt-B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B650DE-4D08-4D22-90A9-29E7A71BD6FB}" type="slidenum">
              <a:rPr lang="pt-BR" smtClean="0"/>
              <a:t>‹n.º›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708782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787946-F38A-442D-8B4B-7C33473CC73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182130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787946-F38A-442D-8B4B-7C33473CC73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486239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787946-F38A-442D-8B4B-7C33473CC73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81842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787946-F38A-442D-8B4B-7C33473CC73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664771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787946-F38A-442D-8B4B-7C33473CC73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201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787946-F38A-442D-8B4B-7C33473CC73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585688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787946-F38A-442D-8B4B-7C33473CC73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121011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787946-F38A-442D-8B4B-7C33473CC73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678773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787946-F38A-442D-8B4B-7C33473CC73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063151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787946-F38A-442D-8B4B-7C33473CC735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20501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787946-F38A-442D-8B4B-7C33473CC735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2229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D1495A-DD81-44F4-9F54-1F39867BF2D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217088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D1495A-DD81-44F4-9F54-1F39867BF2D9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840281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D1495A-DD81-44F4-9F54-1F39867BF2D9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407534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D1495A-DD81-44F4-9F54-1F39867BF2D9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568010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D1495A-DD81-44F4-9F54-1F39867BF2D9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432159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D1495A-DD81-44F4-9F54-1F39867BF2D9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995206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787946-F38A-442D-8B4B-7C33473CC735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16921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787946-F38A-442D-8B4B-7C33473CC73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59905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787946-F38A-442D-8B4B-7C33473CC73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66986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D1495A-DD81-44F4-9F54-1F39867BF2D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90427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D1495A-DD81-44F4-9F54-1F39867BF2D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08069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D1495A-DD81-44F4-9F54-1F39867BF2D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95558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D1495A-DD81-44F4-9F54-1F39867BF2D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05063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787946-F38A-442D-8B4B-7C33473CC73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31227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pt-B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E8E79A-417A-4A75-847A-E6EFB79893DA}" type="datetimeFigureOut">
              <a:rPr lang="pt-BR" smtClean="0"/>
              <a:t>28/11/16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AD135-D4ED-4F12-A6D8-8E68707E9927}" type="slidenum">
              <a:rPr lang="pt-BR" smtClean="0"/>
              <a:t>‹n.º›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367738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E8E79A-417A-4A75-847A-E6EFB79893DA}" type="datetimeFigureOut">
              <a:rPr lang="pt-BR" smtClean="0"/>
              <a:t>28/11/16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AD135-D4ED-4F12-A6D8-8E68707E9927}" type="slidenum">
              <a:rPr lang="pt-BR" smtClean="0"/>
              <a:t>‹n.º›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118880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E8E79A-417A-4A75-847A-E6EFB79893DA}" type="datetimeFigureOut">
              <a:rPr lang="pt-BR" smtClean="0"/>
              <a:t>28/11/16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AD135-D4ED-4F12-A6D8-8E68707E9927}" type="slidenum">
              <a:rPr lang="pt-BR" smtClean="0"/>
              <a:t>‹n.º›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422955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0424403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1453007" y="1702131"/>
            <a:ext cx="1881899" cy="1881899"/>
          </a:xfrm>
          <a:prstGeom prst="ellipse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id-ID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6389065" y="1702131"/>
            <a:ext cx="1881810" cy="1882444"/>
          </a:xfrm>
          <a:prstGeom prst="ellipse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id-ID" dirty="0"/>
          </a:p>
        </p:txBody>
      </p:sp>
      <p:sp>
        <p:nvSpPr>
          <p:cNvPr id="7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333375" y="397249"/>
            <a:ext cx="10905239" cy="444500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Lato" panose="020F0502020204030203" pitchFamily="34" charset="0"/>
              </a:defRPr>
            </a:lvl1pPr>
          </a:lstStyle>
          <a:p>
            <a:pPr lvl="0"/>
            <a:endParaRPr lang="id-ID" dirty="0"/>
          </a:p>
        </p:txBody>
      </p:sp>
      <p:sp>
        <p:nvSpPr>
          <p:cNvPr id="10" name="Rounded Rectangle 9"/>
          <p:cNvSpPr/>
          <p:nvPr userDrawn="1"/>
        </p:nvSpPr>
        <p:spPr>
          <a:xfrm>
            <a:off x="11471564" y="372774"/>
            <a:ext cx="431078" cy="298739"/>
          </a:xfrm>
          <a:prstGeom prst="roundRect">
            <a:avLst>
              <a:gd name="adj" fmla="val 50000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471564" y="327460"/>
            <a:ext cx="431078" cy="389083"/>
          </a:xfrm>
        </p:spPr>
        <p:txBody>
          <a:bodyPr lIns="0" tIns="0" rIns="0" bIns="0"/>
          <a:lstStyle>
            <a:lvl1pPr algn="ctr">
              <a:defRPr sz="1000">
                <a:solidFill>
                  <a:schemeClr val="bg1">
                    <a:lumMod val="50000"/>
                  </a:schemeClr>
                </a:solidFill>
                <a:latin typeface="Lato" panose="020F0502020204030203" pitchFamily="34" charset="0"/>
              </a:defRPr>
            </a:lvl1pPr>
          </a:lstStyle>
          <a:p>
            <a:fld id="{FCEE2C88-6C8F-484D-AF69-578F576B1F44}" type="slidenum">
              <a:rPr lang="en-US" smtClean="0"/>
              <a:pPr/>
              <a:t>‹n.º›</a:t>
            </a:fld>
            <a:endParaRPr lang="en-US" dirty="0"/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333375" y="790433"/>
            <a:ext cx="10905239" cy="280985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000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endParaRPr lang="id-ID" dirty="0"/>
          </a:p>
        </p:txBody>
      </p:sp>
      <p:sp>
        <p:nvSpPr>
          <p:cNvPr id="9" name="Rounded Rectangle 8"/>
          <p:cNvSpPr/>
          <p:nvPr userDrawn="1"/>
        </p:nvSpPr>
        <p:spPr>
          <a:xfrm>
            <a:off x="-410316" y="372774"/>
            <a:ext cx="654392" cy="298739"/>
          </a:xfrm>
          <a:prstGeom prst="roundRect">
            <a:avLst>
              <a:gd name="adj" fmla="val 50000"/>
            </a:avLst>
          </a:prstGeom>
          <a:solidFill>
            <a:srgbClr val="995C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4316521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0" y="1399032"/>
            <a:ext cx="12192000" cy="3145981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id-ID"/>
          </a:p>
        </p:txBody>
      </p:sp>
      <p:sp>
        <p:nvSpPr>
          <p:cNvPr id="14" name="Rounded Rectangle 13"/>
          <p:cNvSpPr/>
          <p:nvPr userDrawn="1"/>
        </p:nvSpPr>
        <p:spPr>
          <a:xfrm>
            <a:off x="11471564" y="372774"/>
            <a:ext cx="431078" cy="298739"/>
          </a:xfrm>
          <a:prstGeom prst="roundRect">
            <a:avLst>
              <a:gd name="adj" fmla="val 50000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333375" y="397249"/>
            <a:ext cx="10905239" cy="444500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</a:defRPr>
            </a:lvl1pPr>
          </a:lstStyle>
          <a:p>
            <a:pPr lvl="0"/>
            <a:endParaRPr lang="id-ID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471564" y="327460"/>
            <a:ext cx="431078" cy="389083"/>
          </a:xfrm>
        </p:spPr>
        <p:txBody>
          <a:bodyPr lIns="0" tIns="0" rIns="0" bIns="0"/>
          <a:lstStyle>
            <a:lvl1pPr algn="ctr">
              <a:defRPr sz="1000">
                <a:solidFill>
                  <a:schemeClr val="bg1">
                    <a:lumMod val="50000"/>
                  </a:schemeClr>
                </a:solidFill>
                <a:latin typeface="Lato" panose="020F0502020204030203" pitchFamily="34" charset="0"/>
              </a:defRPr>
            </a:lvl1pPr>
          </a:lstStyle>
          <a:p>
            <a:fld id="{FCEE2C88-6C8F-484D-AF69-578F576B1F44}" type="slidenum">
              <a:rPr lang="en-US" smtClean="0"/>
              <a:pPr/>
              <a:t>‹n.º›</a:t>
            </a:fld>
            <a:endParaRPr lang="en-US" dirty="0"/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333375" y="790433"/>
            <a:ext cx="10905239" cy="280985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000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endParaRPr lang="id-ID" dirty="0"/>
          </a:p>
        </p:txBody>
      </p:sp>
      <p:sp>
        <p:nvSpPr>
          <p:cNvPr id="8" name="Rounded Rectangle 7"/>
          <p:cNvSpPr/>
          <p:nvPr userDrawn="1"/>
        </p:nvSpPr>
        <p:spPr>
          <a:xfrm>
            <a:off x="-410316" y="372774"/>
            <a:ext cx="654392" cy="298739"/>
          </a:xfrm>
          <a:prstGeom prst="roundRect">
            <a:avLst>
              <a:gd name="adj" fmla="val 50000"/>
            </a:avLst>
          </a:prstGeom>
          <a:solidFill>
            <a:srgbClr val="995C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522188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2"/>
          <p:cNvSpPr>
            <a:spLocks noGrp="1"/>
          </p:cNvSpPr>
          <p:nvPr>
            <p:ph type="pic" sz="quarter" idx="23"/>
          </p:nvPr>
        </p:nvSpPr>
        <p:spPr>
          <a:xfrm>
            <a:off x="0" y="0"/>
            <a:ext cx="12192000" cy="4816549"/>
          </a:xfrm>
          <a:noFill/>
        </p:spPr>
        <p:txBody>
          <a:bodyPr anchor="t"/>
          <a:lstStyle>
            <a:lvl1pPr marL="0" indent="0" algn="ctr">
              <a:buNone/>
              <a:defRPr/>
            </a:lvl1pPr>
          </a:lstStyle>
          <a:p>
            <a:endParaRPr lang="id-ID"/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471564" y="327460"/>
            <a:ext cx="431078" cy="389083"/>
          </a:xfrm>
        </p:spPr>
        <p:txBody>
          <a:bodyPr lIns="0" tIns="0" rIns="0" bIns="0"/>
          <a:lstStyle>
            <a:lvl1pPr algn="ctr">
              <a:defRPr sz="1000">
                <a:solidFill>
                  <a:schemeClr val="bg1"/>
                </a:solidFill>
                <a:latin typeface="Lato" panose="020F0502020204030203" pitchFamily="34" charset="0"/>
              </a:defRPr>
            </a:lvl1pPr>
          </a:lstStyle>
          <a:p>
            <a:fld id="{FCEE2C88-6C8F-484D-AF69-578F576B1F44}" type="slidenum">
              <a:rPr lang="en-US" smtClean="0"/>
              <a:pPr/>
              <a:t>‹n.º›</a:t>
            </a:fld>
            <a:endParaRPr lang="en-US" dirty="0"/>
          </a:p>
        </p:txBody>
      </p:sp>
      <p:sp>
        <p:nvSpPr>
          <p:cNvPr id="4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1662479" y="1717536"/>
            <a:ext cx="2150333" cy="3795801"/>
          </a:xfrm>
          <a:noFill/>
        </p:spPr>
        <p:txBody>
          <a:bodyPr anchor="t"/>
          <a:lstStyle>
            <a:lvl1pPr marL="0" indent="0" algn="ctr">
              <a:buNone/>
              <a:defRPr/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0860271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2"/>
          <p:cNvSpPr>
            <a:spLocks noGrp="1"/>
          </p:cNvSpPr>
          <p:nvPr>
            <p:ph type="pic" sz="quarter" idx="23"/>
          </p:nvPr>
        </p:nvSpPr>
        <p:spPr>
          <a:xfrm>
            <a:off x="0" y="0"/>
            <a:ext cx="12192000" cy="5367651"/>
          </a:xfrm>
        </p:spPr>
        <p:txBody>
          <a:bodyPr anchor="t"/>
          <a:lstStyle>
            <a:lvl1pPr marL="0" indent="0" algn="ctr">
              <a:buNone/>
              <a:defRPr/>
            </a:lvl1pPr>
          </a:lstStyle>
          <a:p>
            <a:endParaRPr lang="id-ID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471564" y="327460"/>
            <a:ext cx="431078" cy="389083"/>
          </a:xfrm>
        </p:spPr>
        <p:txBody>
          <a:bodyPr lIns="0" tIns="0" rIns="0" bIns="0"/>
          <a:lstStyle>
            <a:lvl1pPr algn="ctr">
              <a:defRPr sz="1000">
                <a:solidFill>
                  <a:schemeClr val="bg1"/>
                </a:solidFill>
                <a:latin typeface="Lato" panose="020F0502020204030203" pitchFamily="34" charset="0"/>
              </a:defRPr>
            </a:lvl1pPr>
          </a:lstStyle>
          <a:p>
            <a:fld id="{FCEE2C88-6C8F-484D-AF69-578F576B1F44}" type="slidenum">
              <a:rPr lang="en-US" smtClean="0"/>
              <a:pPr/>
              <a:t>‹n.º›</a:t>
            </a:fld>
            <a:endParaRPr lang="en-US" dirty="0"/>
          </a:p>
        </p:txBody>
      </p:sp>
      <p:sp>
        <p:nvSpPr>
          <p:cNvPr id="15" name="Picture Placeholder 2"/>
          <p:cNvSpPr>
            <a:spLocks noGrp="1"/>
          </p:cNvSpPr>
          <p:nvPr>
            <p:ph type="pic" sz="quarter" idx="24"/>
          </p:nvPr>
        </p:nvSpPr>
        <p:spPr>
          <a:xfrm>
            <a:off x="2633663" y="1799425"/>
            <a:ext cx="6924676" cy="5058575"/>
          </a:xfrm>
        </p:spPr>
        <p:txBody>
          <a:bodyPr anchor="t"/>
          <a:lstStyle>
            <a:lvl1pPr marL="0" indent="0" algn="ctr">
              <a:buNone/>
              <a:defRPr/>
            </a:lvl1pPr>
          </a:lstStyle>
          <a:p>
            <a:endParaRPr lang="id-ID"/>
          </a:p>
        </p:txBody>
      </p:sp>
      <p:sp>
        <p:nvSpPr>
          <p:cNvPr id="7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333375" y="790433"/>
            <a:ext cx="10905239" cy="280985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endParaRPr lang="id-ID" dirty="0"/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333375" y="397249"/>
            <a:ext cx="10905239" cy="444500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  <a:latin typeface="Lato" panose="020F0502020204030203" pitchFamily="34" charset="0"/>
              </a:defRPr>
            </a:lvl1pPr>
          </a:lstStyle>
          <a:p>
            <a:pPr lvl="0"/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36149324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7909317" y="1698005"/>
            <a:ext cx="2469365" cy="1840723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id-ID" dirty="0"/>
          </a:p>
        </p:txBody>
      </p:sp>
      <p:sp>
        <p:nvSpPr>
          <p:cNvPr id="3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1813318" y="1698005"/>
            <a:ext cx="2469365" cy="1840723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23537664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2"/>
          <p:cNvSpPr/>
          <p:nvPr userDrawn="1"/>
        </p:nvSpPr>
        <p:spPr>
          <a:xfrm>
            <a:off x="-410316" y="372774"/>
            <a:ext cx="654392" cy="298739"/>
          </a:xfrm>
          <a:prstGeom prst="roundRect">
            <a:avLst>
              <a:gd name="adj" fmla="val 50000"/>
            </a:avLst>
          </a:prstGeom>
          <a:solidFill>
            <a:srgbClr val="995C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7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333375" y="397249"/>
            <a:ext cx="10905239" cy="444500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Lato" panose="020F0502020204030203" pitchFamily="34" charset="0"/>
              </a:defRPr>
            </a:lvl1pPr>
          </a:lstStyle>
          <a:p>
            <a:pPr lvl="0"/>
            <a:endParaRPr lang="id-ID" dirty="0"/>
          </a:p>
        </p:txBody>
      </p:sp>
      <p:sp>
        <p:nvSpPr>
          <p:cNvPr id="10" name="Rounded Rectangle 9"/>
          <p:cNvSpPr/>
          <p:nvPr userDrawn="1"/>
        </p:nvSpPr>
        <p:spPr>
          <a:xfrm>
            <a:off x="11471564" y="372774"/>
            <a:ext cx="431078" cy="298739"/>
          </a:xfrm>
          <a:prstGeom prst="roundRect">
            <a:avLst>
              <a:gd name="adj" fmla="val 50000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471564" y="327460"/>
            <a:ext cx="431078" cy="389083"/>
          </a:xfrm>
        </p:spPr>
        <p:txBody>
          <a:bodyPr lIns="0" tIns="0" rIns="0" bIns="0"/>
          <a:lstStyle>
            <a:lvl1pPr algn="ctr">
              <a:defRPr sz="1000">
                <a:solidFill>
                  <a:schemeClr val="bg1">
                    <a:lumMod val="50000"/>
                  </a:schemeClr>
                </a:solidFill>
                <a:latin typeface="Lato" panose="020F0502020204030203" pitchFamily="34" charset="0"/>
              </a:defRPr>
            </a:lvl1pPr>
          </a:lstStyle>
          <a:p>
            <a:fld id="{FCEE2C88-6C8F-484D-AF69-578F576B1F44}" type="slidenum">
              <a:rPr lang="en-US" smtClean="0"/>
              <a:pPr/>
              <a:t>‹n.º›</a:t>
            </a:fld>
            <a:endParaRPr lang="en-US" dirty="0"/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333375" y="790433"/>
            <a:ext cx="10905239" cy="280985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000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18518430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E8E79A-417A-4A75-847A-E6EFB79893DA}" type="datetimeFigureOut">
              <a:rPr lang="pt-BR" smtClean="0"/>
              <a:t>28/11/16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AD135-D4ED-4F12-A6D8-8E68707E9927}" type="slidenum">
              <a:rPr lang="pt-BR" smtClean="0"/>
              <a:t>‹n.º›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925408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E8E79A-417A-4A75-847A-E6EFB79893DA}" type="datetimeFigureOut">
              <a:rPr lang="pt-BR" smtClean="0"/>
              <a:t>28/11/16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AD135-D4ED-4F12-A6D8-8E68707E9927}" type="slidenum">
              <a:rPr lang="pt-BR" smtClean="0"/>
              <a:t>‹n.º›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923472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E8E79A-417A-4A75-847A-E6EFB79893DA}" type="datetimeFigureOut">
              <a:rPr lang="pt-BR" smtClean="0"/>
              <a:t>28/11/16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AD135-D4ED-4F12-A6D8-8E68707E9927}" type="slidenum">
              <a:rPr lang="pt-BR" smtClean="0"/>
              <a:t>‹n.º›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734328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E8E79A-417A-4A75-847A-E6EFB79893DA}" type="datetimeFigureOut">
              <a:rPr lang="pt-BR" smtClean="0"/>
              <a:t>28/11/16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AD135-D4ED-4F12-A6D8-8E68707E9927}" type="slidenum">
              <a:rPr lang="pt-BR" smtClean="0"/>
              <a:t>‹n.º›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724483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E8E79A-417A-4A75-847A-E6EFB79893DA}" type="datetimeFigureOut">
              <a:rPr lang="pt-BR" smtClean="0"/>
              <a:t>28/11/16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AD135-D4ED-4F12-A6D8-8E68707E9927}" type="slidenum">
              <a:rPr lang="pt-BR" smtClean="0"/>
              <a:t>‹n.º›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642709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E8E79A-417A-4A75-847A-E6EFB79893DA}" type="datetimeFigureOut">
              <a:rPr lang="pt-BR" smtClean="0"/>
              <a:t>28/11/16</a:t>
            </a:fld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AD135-D4ED-4F12-A6D8-8E68707E9927}" type="slidenum">
              <a:rPr lang="pt-BR" smtClean="0"/>
              <a:t>‹n.º›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452162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E8E79A-417A-4A75-847A-E6EFB79893DA}" type="datetimeFigureOut">
              <a:rPr lang="pt-BR" smtClean="0"/>
              <a:t>28/11/16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AD135-D4ED-4F12-A6D8-8E68707E9927}" type="slidenum">
              <a:rPr lang="pt-BR" smtClean="0"/>
              <a:t>‹n.º›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942898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E8E79A-417A-4A75-847A-E6EFB79893DA}" type="datetimeFigureOut">
              <a:rPr lang="pt-BR" smtClean="0"/>
              <a:t>28/11/16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AD135-D4ED-4F12-A6D8-8E68707E9927}" type="slidenum">
              <a:rPr lang="pt-BR" smtClean="0"/>
              <a:t>‹n.º›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127975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E8E79A-417A-4A75-847A-E6EFB79893DA}" type="datetimeFigureOut">
              <a:rPr lang="pt-BR" smtClean="0"/>
              <a:t>28/11/16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EAD135-D4ED-4F12-A6D8-8E68707E9927}" type="slidenum">
              <a:rPr lang="pt-BR" smtClean="0"/>
              <a:t>‹n.º›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568402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5" r:id="rId16"/>
    <p:sldLayoutId id="2147483666" r:id="rId17"/>
    <p:sldLayoutId id="2147483667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.xml"/><Relationship Id="rId3" Type="http://schemas.openxmlformats.org/officeDocument/2006/relationships/comments" Target="../comments/commen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21272F">
              <a:alpha val="9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9" name="Text Placeholder 4"/>
          <p:cNvSpPr txBox="1">
            <a:spLocks/>
          </p:cNvSpPr>
          <p:nvPr/>
        </p:nvSpPr>
        <p:spPr>
          <a:xfrm>
            <a:off x="283448" y="2312454"/>
            <a:ext cx="11434034" cy="53090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5400" smtClean="0">
                <a:solidFill>
                  <a:schemeClr val="bg1"/>
                </a:solidFill>
              </a:rPr>
              <a:t>Varredura de Portas</a:t>
            </a:r>
          </a:p>
          <a:p>
            <a:pPr marL="0" indent="0" algn="ctr">
              <a:buNone/>
            </a:pPr>
            <a:endParaRPr lang="en-US" sz="5400" dirty="0">
              <a:solidFill>
                <a:schemeClr val="bg1"/>
              </a:solidFill>
            </a:endParaRPr>
          </a:p>
        </p:txBody>
      </p:sp>
      <p:sp>
        <p:nvSpPr>
          <p:cNvPr id="11" name="Text Placeholder 24"/>
          <p:cNvSpPr txBox="1">
            <a:spLocks/>
          </p:cNvSpPr>
          <p:nvPr/>
        </p:nvSpPr>
        <p:spPr>
          <a:xfrm>
            <a:off x="-682388" y="5686715"/>
            <a:ext cx="4435522" cy="109182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None/>
            </a:pPr>
            <a:r>
              <a:rPr lang="en-US" sz="1600" b="1" smtClean="0">
                <a:solidFill>
                  <a:schemeClr val="bg1"/>
                </a:solidFill>
              </a:rPr>
              <a:t>Grupo:  	            </a:t>
            </a:r>
            <a:r>
              <a:rPr lang="en-US" sz="1600" smtClean="0">
                <a:solidFill>
                  <a:schemeClr val="bg1"/>
                </a:solidFill>
              </a:rPr>
              <a:t>Lucas Rolim</a:t>
            </a:r>
            <a:endParaRPr lang="en-US" sz="1600" dirty="0">
              <a:solidFill>
                <a:schemeClr val="bg1"/>
              </a:solidFill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None/>
            </a:pPr>
            <a:r>
              <a:rPr lang="en-US" sz="1600" smtClean="0">
                <a:solidFill>
                  <a:schemeClr val="bg1"/>
                </a:solidFill>
              </a:rPr>
              <a:t>		Juliano Marinho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None/>
            </a:pPr>
            <a:r>
              <a:rPr lang="en-US" sz="1600" smtClean="0">
                <a:solidFill>
                  <a:schemeClr val="bg1"/>
                </a:solidFill>
              </a:rPr>
              <a:t>		Rodrigo Haddad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None/>
            </a:pPr>
            <a:r>
              <a:rPr lang="en-US" sz="1600">
                <a:solidFill>
                  <a:schemeClr val="bg1"/>
                </a:solidFill>
              </a:rPr>
              <a:t>	</a:t>
            </a:r>
            <a:r>
              <a:rPr lang="en-US" sz="1600" smtClean="0">
                <a:solidFill>
                  <a:schemeClr val="bg1"/>
                </a:solidFill>
              </a:rPr>
              <a:t>          	          Lucas Santos de Paula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None/>
            </a:pPr>
            <a:endParaRPr lang="en-US" sz="1600" smtClean="0">
              <a:solidFill>
                <a:schemeClr val="bg1"/>
              </a:solidFill>
            </a:endParaRPr>
          </a:p>
        </p:txBody>
      </p:sp>
      <p:sp>
        <p:nvSpPr>
          <p:cNvPr id="8" name="Text Placeholder 4"/>
          <p:cNvSpPr txBox="1">
            <a:spLocks/>
          </p:cNvSpPr>
          <p:nvPr/>
        </p:nvSpPr>
        <p:spPr>
          <a:xfrm>
            <a:off x="283448" y="3163547"/>
            <a:ext cx="11434034" cy="53090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800" smtClean="0">
                <a:solidFill>
                  <a:schemeClr val="bg1"/>
                </a:solidFill>
                <a:latin typeface="+mj-lt"/>
              </a:rPr>
              <a:t>Redes II UFRJ 2016.2</a:t>
            </a:r>
            <a:endParaRPr lang="en-US" sz="18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680086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4"/>
          <p:cNvGrpSpPr>
            <a:grpSpLocks noChangeAspect="1"/>
          </p:cNvGrpSpPr>
          <p:nvPr/>
        </p:nvGrpSpPr>
        <p:grpSpPr bwMode="auto">
          <a:xfrm>
            <a:off x="2633663" y="1464602"/>
            <a:ext cx="6924676" cy="334824"/>
            <a:chOff x="1050" y="2025"/>
            <a:chExt cx="5584" cy="270"/>
          </a:xfrm>
        </p:grpSpPr>
        <p:sp>
          <p:nvSpPr>
            <p:cNvPr id="16" name="Freeform 5"/>
            <p:cNvSpPr>
              <a:spLocks/>
            </p:cNvSpPr>
            <p:nvPr/>
          </p:nvSpPr>
          <p:spPr bwMode="auto">
            <a:xfrm>
              <a:off x="1050" y="2025"/>
              <a:ext cx="5584" cy="270"/>
            </a:xfrm>
            <a:custGeom>
              <a:avLst/>
              <a:gdLst>
                <a:gd name="T0" fmla="*/ 2361 w 2361"/>
                <a:gd name="T1" fmla="*/ 111 h 111"/>
                <a:gd name="T2" fmla="*/ 0 w 2361"/>
                <a:gd name="T3" fmla="*/ 111 h 111"/>
                <a:gd name="T4" fmla="*/ 0 w 2361"/>
                <a:gd name="T5" fmla="*/ 32 h 111"/>
                <a:gd name="T6" fmla="*/ 32 w 2361"/>
                <a:gd name="T7" fmla="*/ 0 h 111"/>
                <a:gd name="T8" fmla="*/ 2330 w 2361"/>
                <a:gd name="T9" fmla="*/ 0 h 111"/>
                <a:gd name="T10" fmla="*/ 2361 w 2361"/>
                <a:gd name="T11" fmla="*/ 32 h 111"/>
                <a:gd name="T12" fmla="*/ 2361 w 2361"/>
                <a:gd name="T13" fmla="*/ 111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61" h="111">
                  <a:moveTo>
                    <a:pt x="2361" y="111"/>
                  </a:moveTo>
                  <a:cubicBezTo>
                    <a:pt x="0" y="111"/>
                    <a:pt x="0" y="111"/>
                    <a:pt x="0" y="11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14"/>
                    <a:pt x="14" y="0"/>
                    <a:pt x="32" y="0"/>
                  </a:cubicBezTo>
                  <a:cubicBezTo>
                    <a:pt x="2330" y="0"/>
                    <a:pt x="2330" y="0"/>
                    <a:pt x="2330" y="0"/>
                  </a:cubicBezTo>
                  <a:cubicBezTo>
                    <a:pt x="2347" y="0"/>
                    <a:pt x="2361" y="14"/>
                    <a:pt x="2361" y="32"/>
                  </a:cubicBezTo>
                  <a:lnTo>
                    <a:pt x="2361" y="11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Oval 6"/>
            <p:cNvSpPr>
              <a:spLocks noChangeArrowheads="1"/>
            </p:cNvSpPr>
            <p:nvPr/>
          </p:nvSpPr>
          <p:spPr bwMode="auto">
            <a:xfrm>
              <a:off x="6022" y="2098"/>
              <a:ext cx="120" cy="124"/>
            </a:xfrm>
            <a:prstGeom prst="ellipse">
              <a:avLst/>
            </a:prstGeom>
            <a:solidFill>
              <a:srgbClr val="FCEE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Oval 7"/>
            <p:cNvSpPr>
              <a:spLocks noChangeArrowheads="1"/>
            </p:cNvSpPr>
            <p:nvPr/>
          </p:nvSpPr>
          <p:spPr bwMode="auto">
            <a:xfrm>
              <a:off x="6209" y="2098"/>
              <a:ext cx="120" cy="124"/>
            </a:xfrm>
            <a:prstGeom prst="ellipse">
              <a:avLst/>
            </a:prstGeom>
            <a:solidFill>
              <a:srgbClr val="39B5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Oval 8"/>
            <p:cNvSpPr>
              <a:spLocks noChangeArrowheads="1"/>
            </p:cNvSpPr>
            <p:nvPr/>
          </p:nvSpPr>
          <p:spPr bwMode="auto">
            <a:xfrm>
              <a:off x="6396" y="2098"/>
              <a:ext cx="120" cy="124"/>
            </a:xfrm>
            <a:prstGeom prst="ellipse">
              <a:avLst/>
            </a:prstGeom>
            <a:solidFill>
              <a:srgbClr val="D307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333374" y="327460"/>
            <a:ext cx="10905239" cy="444500"/>
          </a:xfrm>
        </p:spPr>
        <p:txBody>
          <a:bodyPr>
            <a:normAutofit/>
          </a:bodyPr>
          <a:lstStyle/>
          <a:p>
            <a:r>
              <a:rPr lang="en-US" sz="3200" smtClean="0">
                <a:solidFill>
                  <a:schemeClr val="tx1"/>
                </a:solidFill>
              </a:rPr>
              <a:t>Instalando Máquina Virtual</a:t>
            </a:r>
            <a:endParaRPr lang="id-ID" sz="3200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E2C88-6C8F-484D-AF69-578F576B1F44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82" name="Rounded Rectangle 81"/>
          <p:cNvSpPr/>
          <p:nvPr/>
        </p:nvSpPr>
        <p:spPr>
          <a:xfrm>
            <a:off x="11471564" y="372774"/>
            <a:ext cx="431078" cy="298739"/>
          </a:xfrm>
          <a:prstGeom prst="roundRect">
            <a:avLst>
              <a:gd name="adj" fmla="val 50000"/>
            </a:avLst>
          </a:prstGeom>
          <a:solidFill>
            <a:schemeClr val="tx1">
              <a:lumMod val="95000"/>
              <a:lumOff val="5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3" name="Rounded Rectangle 82"/>
          <p:cNvSpPr/>
          <p:nvPr/>
        </p:nvSpPr>
        <p:spPr>
          <a:xfrm>
            <a:off x="-410316" y="372774"/>
            <a:ext cx="654392" cy="298739"/>
          </a:xfrm>
          <a:prstGeom prst="roundRect">
            <a:avLst>
              <a:gd name="adj" fmla="val 50000"/>
            </a:avLst>
          </a:prstGeom>
          <a:solidFill>
            <a:srgbClr val="995C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80" name="Rounded Rectangle 179"/>
          <p:cNvSpPr/>
          <p:nvPr/>
        </p:nvSpPr>
        <p:spPr>
          <a:xfrm flipH="1">
            <a:off x="333374" y="2277043"/>
            <a:ext cx="1937293" cy="814888"/>
          </a:xfrm>
          <a:prstGeom prst="roundRect">
            <a:avLst>
              <a:gd name="adj" fmla="val 7215"/>
            </a:avLst>
          </a:prstGeom>
          <a:solidFill>
            <a:srgbClr val="995C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1400" smtClean="0">
                <a:solidFill>
                  <a:schemeClr val="bg1"/>
                </a:solidFill>
                <a:latin typeface="Lato" panose="020F0502020204030203" pitchFamily="34" charset="0"/>
              </a:rPr>
              <a:t>Foi utilizada a Oracle VM Virtual Box </a:t>
            </a:r>
            <a:endParaRPr lang="en-AU" sz="1400" dirty="0">
              <a:solidFill>
                <a:schemeClr val="bg1"/>
              </a:solidFill>
              <a:latin typeface="Lato" panose="020F0502020204030203" pitchFamily="34" charset="0"/>
            </a:endParaRPr>
          </a:p>
        </p:txBody>
      </p:sp>
      <p:sp>
        <p:nvSpPr>
          <p:cNvPr id="35" name="Picture Placeholder 7"/>
          <p:cNvSpPr txBox="1">
            <a:spLocks/>
          </p:cNvSpPr>
          <p:nvPr/>
        </p:nvSpPr>
        <p:spPr>
          <a:xfrm>
            <a:off x="-83120" y="21766"/>
            <a:ext cx="12192000" cy="5367651"/>
          </a:xfrm>
          <a:prstGeom prst="rect">
            <a:avLst/>
          </a:prstGeom>
        </p:spPr>
      </p:sp>
      <p:sp>
        <p:nvSpPr>
          <p:cNvPr id="192" name="Rounded Rectangle 191"/>
          <p:cNvSpPr/>
          <p:nvPr/>
        </p:nvSpPr>
        <p:spPr>
          <a:xfrm>
            <a:off x="9921335" y="2956171"/>
            <a:ext cx="2076149" cy="955286"/>
          </a:xfrm>
          <a:prstGeom prst="roundRect">
            <a:avLst>
              <a:gd name="adj" fmla="val 7215"/>
            </a:avLst>
          </a:prstGeom>
          <a:solidFill>
            <a:srgbClr val="995C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1400" smtClean="0">
                <a:solidFill>
                  <a:schemeClr val="bg1"/>
                </a:solidFill>
                <a:latin typeface="Lato" panose="020F0502020204030203" pitchFamily="34" charset="0"/>
              </a:rPr>
              <a:t>Usamos uma ISO do Kali Linux para instalação no ambiente virtual</a:t>
            </a:r>
            <a:endParaRPr lang="en-AU" sz="1400" dirty="0">
              <a:solidFill>
                <a:schemeClr val="bg1"/>
              </a:solidFill>
              <a:latin typeface="Lato" panose="020F0502020204030203" pitchFamily="34" charset="0"/>
            </a:endParaRPr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sz="quarter" idx="2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35" r="19635"/>
          <a:stretch>
            <a:fillRect/>
          </a:stretch>
        </p:blipFill>
        <p:spPr/>
      </p:pic>
      <p:grpSp>
        <p:nvGrpSpPr>
          <p:cNvPr id="177" name="Group 176"/>
          <p:cNvGrpSpPr/>
          <p:nvPr/>
        </p:nvGrpSpPr>
        <p:grpSpPr>
          <a:xfrm rot="10800000" flipH="1" flipV="1">
            <a:off x="1225950" y="1918953"/>
            <a:ext cx="2390707" cy="386909"/>
            <a:chOff x="1652259" y="4256917"/>
            <a:chExt cx="1206254" cy="360191"/>
          </a:xfrm>
        </p:grpSpPr>
        <p:cxnSp>
          <p:nvCxnSpPr>
            <p:cNvPr id="179" name="Straight Connector 178"/>
            <p:cNvCxnSpPr/>
            <p:nvPr/>
          </p:nvCxnSpPr>
          <p:spPr>
            <a:xfrm flipH="1">
              <a:off x="1652259" y="4256917"/>
              <a:ext cx="0" cy="360191"/>
            </a:xfrm>
            <a:prstGeom prst="line">
              <a:avLst/>
            </a:prstGeom>
            <a:ln>
              <a:solidFill>
                <a:srgbClr val="995C95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Straight Connector 177"/>
            <p:cNvCxnSpPr/>
            <p:nvPr/>
          </p:nvCxnSpPr>
          <p:spPr>
            <a:xfrm flipH="1">
              <a:off x="1652259" y="4256917"/>
              <a:ext cx="1206254" cy="0"/>
            </a:xfrm>
            <a:prstGeom prst="line">
              <a:avLst/>
            </a:prstGeom>
            <a:ln>
              <a:solidFill>
                <a:srgbClr val="995C95"/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6556" y="3874584"/>
            <a:ext cx="4351460" cy="2983416"/>
          </a:xfrm>
          <a:prstGeom prst="rect">
            <a:avLst/>
          </a:prstGeom>
        </p:spPr>
      </p:pic>
      <p:grpSp>
        <p:nvGrpSpPr>
          <p:cNvPr id="189" name="Group 188"/>
          <p:cNvGrpSpPr/>
          <p:nvPr/>
        </p:nvGrpSpPr>
        <p:grpSpPr>
          <a:xfrm rot="10800000">
            <a:off x="8799400" y="3773593"/>
            <a:ext cx="2439211" cy="2054000"/>
            <a:chOff x="1652259" y="4256917"/>
            <a:chExt cx="1845247" cy="360191"/>
          </a:xfrm>
        </p:grpSpPr>
        <p:cxnSp>
          <p:nvCxnSpPr>
            <p:cNvPr id="190" name="Straight Connector 189"/>
            <p:cNvCxnSpPr/>
            <p:nvPr/>
          </p:nvCxnSpPr>
          <p:spPr>
            <a:xfrm rot="10800000">
              <a:off x="1652259" y="4256917"/>
              <a:ext cx="1845247" cy="0"/>
            </a:xfrm>
            <a:prstGeom prst="line">
              <a:avLst/>
            </a:prstGeom>
            <a:ln>
              <a:solidFill>
                <a:srgbClr val="995C95"/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1" name="Straight Connector 190"/>
            <p:cNvCxnSpPr/>
            <p:nvPr/>
          </p:nvCxnSpPr>
          <p:spPr>
            <a:xfrm flipH="1">
              <a:off x="1652259" y="4256917"/>
              <a:ext cx="0" cy="360191"/>
            </a:xfrm>
            <a:prstGeom prst="line">
              <a:avLst/>
            </a:prstGeom>
            <a:ln>
              <a:solidFill>
                <a:srgbClr val="995C95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429365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0" grpId="0" animBg="1"/>
      <p:bldP spid="19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4"/>
          <p:cNvGrpSpPr>
            <a:grpSpLocks noChangeAspect="1"/>
          </p:cNvGrpSpPr>
          <p:nvPr/>
        </p:nvGrpSpPr>
        <p:grpSpPr bwMode="auto">
          <a:xfrm>
            <a:off x="2633663" y="1464602"/>
            <a:ext cx="6924676" cy="334824"/>
            <a:chOff x="1050" y="2025"/>
            <a:chExt cx="5584" cy="270"/>
          </a:xfrm>
        </p:grpSpPr>
        <p:sp>
          <p:nvSpPr>
            <p:cNvPr id="16" name="Freeform 5"/>
            <p:cNvSpPr>
              <a:spLocks/>
            </p:cNvSpPr>
            <p:nvPr/>
          </p:nvSpPr>
          <p:spPr bwMode="auto">
            <a:xfrm>
              <a:off x="1050" y="2025"/>
              <a:ext cx="5584" cy="270"/>
            </a:xfrm>
            <a:custGeom>
              <a:avLst/>
              <a:gdLst>
                <a:gd name="T0" fmla="*/ 2361 w 2361"/>
                <a:gd name="T1" fmla="*/ 111 h 111"/>
                <a:gd name="T2" fmla="*/ 0 w 2361"/>
                <a:gd name="T3" fmla="*/ 111 h 111"/>
                <a:gd name="T4" fmla="*/ 0 w 2361"/>
                <a:gd name="T5" fmla="*/ 32 h 111"/>
                <a:gd name="T6" fmla="*/ 32 w 2361"/>
                <a:gd name="T7" fmla="*/ 0 h 111"/>
                <a:gd name="T8" fmla="*/ 2330 w 2361"/>
                <a:gd name="T9" fmla="*/ 0 h 111"/>
                <a:gd name="T10" fmla="*/ 2361 w 2361"/>
                <a:gd name="T11" fmla="*/ 32 h 111"/>
                <a:gd name="T12" fmla="*/ 2361 w 2361"/>
                <a:gd name="T13" fmla="*/ 111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61" h="111">
                  <a:moveTo>
                    <a:pt x="2361" y="111"/>
                  </a:moveTo>
                  <a:cubicBezTo>
                    <a:pt x="0" y="111"/>
                    <a:pt x="0" y="111"/>
                    <a:pt x="0" y="11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14"/>
                    <a:pt x="14" y="0"/>
                    <a:pt x="32" y="0"/>
                  </a:cubicBezTo>
                  <a:cubicBezTo>
                    <a:pt x="2330" y="0"/>
                    <a:pt x="2330" y="0"/>
                    <a:pt x="2330" y="0"/>
                  </a:cubicBezTo>
                  <a:cubicBezTo>
                    <a:pt x="2347" y="0"/>
                    <a:pt x="2361" y="14"/>
                    <a:pt x="2361" y="32"/>
                  </a:cubicBezTo>
                  <a:lnTo>
                    <a:pt x="2361" y="11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Oval 6"/>
            <p:cNvSpPr>
              <a:spLocks noChangeArrowheads="1"/>
            </p:cNvSpPr>
            <p:nvPr/>
          </p:nvSpPr>
          <p:spPr bwMode="auto">
            <a:xfrm>
              <a:off x="6022" y="2098"/>
              <a:ext cx="120" cy="124"/>
            </a:xfrm>
            <a:prstGeom prst="ellipse">
              <a:avLst/>
            </a:prstGeom>
            <a:solidFill>
              <a:srgbClr val="FCEE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Oval 7"/>
            <p:cNvSpPr>
              <a:spLocks noChangeArrowheads="1"/>
            </p:cNvSpPr>
            <p:nvPr/>
          </p:nvSpPr>
          <p:spPr bwMode="auto">
            <a:xfrm>
              <a:off x="6209" y="2098"/>
              <a:ext cx="120" cy="124"/>
            </a:xfrm>
            <a:prstGeom prst="ellipse">
              <a:avLst/>
            </a:prstGeom>
            <a:solidFill>
              <a:srgbClr val="39B5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Oval 8"/>
            <p:cNvSpPr>
              <a:spLocks noChangeArrowheads="1"/>
            </p:cNvSpPr>
            <p:nvPr/>
          </p:nvSpPr>
          <p:spPr bwMode="auto">
            <a:xfrm>
              <a:off x="6396" y="2098"/>
              <a:ext cx="120" cy="124"/>
            </a:xfrm>
            <a:prstGeom prst="ellipse">
              <a:avLst/>
            </a:prstGeom>
            <a:solidFill>
              <a:srgbClr val="D307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333374" y="327460"/>
            <a:ext cx="10905239" cy="444500"/>
          </a:xfrm>
        </p:spPr>
        <p:txBody>
          <a:bodyPr>
            <a:normAutofit/>
          </a:bodyPr>
          <a:lstStyle/>
          <a:p>
            <a:r>
              <a:rPr lang="en-US" sz="3200" smtClean="0">
                <a:solidFill>
                  <a:schemeClr val="tx1"/>
                </a:solidFill>
              </a:rPr>
              <a:t>Começando a utilizar o Nmap</a:t>
            </a:r>
            <a:endParaRPr lang="id-ID" sz="3200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E2C88-6C8F-484D-AF69-578F576B1F44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82" name="Rounded Rectangle 81"/>
          <p:cNvSpPr/>
          <p:nvPr/>
        </p:nvSpPr>
        <p:spPr>
          <a:xfrm>
            <a:off x="11471564" y="372774"/>
            <a:ext cx="431078" cy="298739"/>
          </a:xfrm>
          <a:prstGeom prst="roundRect">
            <a:avLst>
              <a:gd name="adj" fmla="val 50000"/>
            </a:avLst>
          </a:prstGeom>
          <a:solidFill>
            <a:schemeClr val="tx1">
              <a:lumMod val="95000"/>
              <a:lumOff val="5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3" name="Rounded Rectangle 82"/>
          <p:cNvSpPr/>
          <p:nvPr/>
        </p:nvSpPr>
        <p:spPr>
          <a:xfrm>
            <a:off x="-410316" y="372774"/>
            <a:ext cx="654392" cy="298739"/>
          </a:xfrm>
          <a:prstGeom prst="roundRect">
            <a:avLst>
              <a:gd name="adj" fmla="val 50000"/>
            </a:avLst>
          </a:prstGeom>
          <a:solidFill>
            <a:srgbClr val="995C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80" name="Rounded Rectangle 179"/>
          <p:cNvSpPr/>
          <p:nvPr/>
        </p:nvSpPr>
        <p:spPr>
          <a:xfrm flipH="1">
            <a:off x="83120" y="1623346"/>
            <a:ext cx="2404211" cy="1468585"/>
          </a:xfrm>
          <a:prstGeom prst="roundRect">
            <a:avLst>
              <a:gd name="adj" fmla="val 7215"/>
            </a:avLst>
          </a:prstGeom>
          <a:solidFill>
            <a:srgbClr val="995C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1200" b="1" dirty="0" err="1" smtClean="0">
                <a:solidFill>
                  <a:schemeClr val="bg1"/>
                </a:solidFill>
                <a:latin typeface="Lato" panose="020F0502020204030203" pitchFamily="34" charset="0"/>
              </a:rPr>
              <a:t>Nmap</a:t>
            </a:r>
            <a:r>
              <a:rPr lang="en-AU" sz="1200" b="1" dirty="0" smtClean="0">
                <a:solidFill>
                  <a:schemeClr val="bg1"/>
                </a:solidFill>
                <a:latin typeface="Lato" panose="020F0502020204030203" pitchFamily="34" charset="0"/>
              </a:rPr>
              <a:t> –</a:t>
            </a:r>
            <a:r>
              <a:rPr lang="en-AU" sz="1200" b="1" dirty="0" err="1" smtClean="0">
                <a:solidFill>
                  <a:schemeClr val="bg1"/>
                </a:solidFill>
                <a:latin typeface="Lato" panose="020F0502020204030203" pitchFamily="34" charset="0"/>
              </a:rPr>
              <a:t>sp</a:t>
            </a:r>
            <a:r>
              <a:rPr lang="en-AU" sz="1200" b="1" dirty="0" smtClean="0">
                <a:solidFill>
                  <a:schemeClr val="bg1"/>
                </a:solidFill>
                <a:latin typeface="Lato" panose="020F0502020204030203" pitchFamily="34" charset="0"/>
              </a:rPr>
              <a:t> 192.168.0.0-100 </a:t>
            </a:r>
          </a:p>
          <a:p>
            <a:pPr algn="ctr"/>
            <a:endParaRPr lang="en-AU" sz="1200" b="1" dirty="0">
              <a:solidFill>
                <a:schemeClr val="bg1"/>
              </a:solidFill>
              <a:latin typeface="Lato" panose="020F0502020204030203" pitchFamily="34" charset="0"/>
            </a:endParaRPr>
          </a:p>
          <a:p>
            <a:pPr algn="ctr"/>
            <a:r>
              <a:rPr lang="en-AU" sz="1200" dirty="0" err="1" smtClean="0">
                <a:solidFill>
                  <a:schemeClr val="bg1"/>
                </a:solidFill>
                <a:latin typeface="Lato" panose="020F0502020204030203" pitchFamily="34" charset="0"/>
              </a:rPr>
              <a:t>foi</a:t>
            </a:r>
            <a:r>
              <a:rPr lang="en-AU" sz="1200" dirty="0" smtClean="0">
                <a:solidFill>
                  <a:schemeClr val="bg1"/>
                </a:solidFill>
                <a:latin typeface="Lato" panose="020F0502020204030203" pitchFamily="34" charset="0"/>
              </a:rPr>
              <a:t> o </a:t>
            </a:r>
            <a:r>
              <a:rPr lang="en-AU" sz="1200" dirty="0" err="1" smtClean="0">
                <a:solidFill>
                  <a:schemeClr val="bg1"/>
                </a:solidFill>
                <a:latin typeface="Lato" panose="020F0502020204030203" pitchFamily="34" charset="0"/>
              </a:rPr>
              <a:t>comando</a:t>
            </a:r>
            <a:r>
              <a:rPr lang="en-AU" sz="1200" dirty="0" smtClean="0">
                <a:solidFill>
                  <a:schemeClr val="bg1"/>
                </a:solidFill>
                <a:latin typeface="Lato" panose="020F0502020204030203" pitchFamily="34" charset="0"/>
              </a:rPr>
              <a:t> </a:t>
            </a:r>
            <a:r>
              <a:rPr lang="en-AU" sz="1200" dirty="0" err="1" smtClean="0">
                <a:solidFill>
                  <a:schemeClr val="bg1"/>
                </a:solidFill>
                <a:latin typeface="Lato" panose="020F0502020204030203" pitchFamily="34" charset="0"/>
              </a:rPr>
              <a:t>utilizado</a:t>
            </a:r>
            <a:r>
              <a:rPr lang="en-AU" sz="1200" dirty="0" smtClean="0">
                <a:solidFill>
                  <a:schemeClr val="bg1"/>
                </a:solidFill>
                <a:latin typeface="Lato" panose="020F0502020204030203" pitchFamily="34" charset="0"/>
              </a:rPr>
              <a:t> para </a:t>
            </a:r>
            <a:r>
              <a:rPr lang="en-AU" sz="1200" dirty="0" err="1" smtClean="0">
                <a:solidFill>
                  <a:schemeClr val="bg1"/>
                </a:solidFill>
                <a:latin typeface="Lato" panose="020F0502020204030203" pitchFamily="34" charset="0"/>
              </a:rPr>
              <a:t>fazer</a:t>
            </a:r>
            <a:r>
              <a:rPr lang="en-AU" sz="1200" dirty="0" smtClean="0">
                <a:solidFill>
                  <a:schemeClr val="bg1"/>
                </a:solidFill>
                <a:latin typeface="Lato" panose="020F0502020204030203" pitchFamily="34" charset="0"/>
              </a:rPr>
              <a:t> a </a:t>
            </a:r>
            <a:r>
              <a:rPr lang="en-AU" sz="1200" dirty="0" err="1" smtClean="0">
                <a:solidFill>
                  <a:schemeClr val="bg1"/>
                </a:solidFill>
                <a:latin typeface="Lato" panose="020F0502020204030203" pitchFamily="34" charset="0"/>
              </a:rPr>
              <a:t>varredura</a:t>
            </a:r>
            <a:r>
              <a:rPr lang="en-AU" sz="1200" dirty="0" smtClean="0">
                <a:solidFill>
                  <a:schemeClr val="bg1"/>
                </a:solidFill>
                <a:latin typeface="Lato" panose="020F0502020204030203" pitchFamily="34" charset="0"/>
              </a:rPr>
              <a:t> dos </a:t>
            </a:r>
            <a:r>
              <a:rPr lang="en-AU" sz="1200" dirty="0" err="1" smtClean="0">
                <a:solidFill>
                  <a:schemeClr val="bg1"/>
                </a:solidFill>
                <a:latin typeface="Lato" panose="020F0502020204030203" pitchFamily="34" charset="0"/>
              </a:rPr>
              <a:t>endereços</a:t>
            </a:r>
            <a:r>
              <a:rPr lang="en-AU" sz="1200" dirty="0" smtClean="0">
                <a:solidFill>
                  <a:schemeClr val="bg1"/>
                </a:solidFill>
                <a:latin typeface="Lato" panose="020F0502020204030203" pitchFamily="34" charset="0"/>
              </a:rPr>
              <a:t> de IP de 192-168.0.0 </a:t>
            </a:r>
            <a:r>
              <a:rPr lang="en-AU" sz="1200" dirty="0" err="1" smtClean="0">
                <a:solidFill>
                  <a:schemeClr val="bg1"/>
                </a:solidFill>
                <a:latin typeface="Lato" panose="020F0502020204030203" pitchFamily="34" charset="0"/>
              </a:rPr>
              <a:t>até</a:t>
            </a:r>
            <a:r>
              <a:rPr lang="en-AU" sz="1200" dirty="0" smtClean="0">
                <a:solidFill>
                  <a:schemeClr val="bg1"/>
                </a:solidFill>
                <a:latin typeface="Lato" panose="020F0502020204030203" pitchFamily="34" charset="0"/>
              </a:rPr>
              <a:t> 192-168.0.101</a:t>
            </a:r>
            <a:endParaRPr lang="en-AU" sz="1200" dirty="0">
              <a:solidFill>
                <a:schemeClr val="bg1"/>
              </a:solidFill>
              <a:latin typeface="Lato" panose="020F0502020204030203" pitchFamily="34" charset="0"/>
            </a:endParaRPr>
          </a:p>
        </p:txBody>
      </p:sp>
      <p:sp>
        <p:nvSpPr>
          <p:cNvPr id="35" name="Picture Placeholder 7"/>
          <p:cNvSpPr txBox="1">
            <a:spLocks/>
          </p:cNvSpPr>
          <p:nvPr/>
        </p:nvSpPr>
        <p:spPr>
          <a:xfrm>
            <a:off x="-83120" y="21766"/>
            <a:ext cx="12192000" cy="5367651"/>
          </a:xfrm>
          <a:prstGeom prst="rect">
            <a:avLst/>
          </a:prstGeom>
        </p:spPr>
      </p:sp>
      <p:sp>
        <p:nvSpPr>
          <p:cNvPr id="192" name="Rounded Rectangle 191"/>
          <p:cNvSpPr/>
          <p:nvPr/>
        </p:nvSpPr>
        <p:spPr>
          <a:xfrm>
            <a:off x="10017457" y="2893987"/>
            <a:ext cx="2091423" cy="1017469"/>
          </a:xfrm>
          <a:prstGeom prst="roundRect">
            <a:avLst>
              <a:gd name="adj" fmla="val 7215"/>
            </a:avLst>
          </a:prstGeom>
          <a:solidFill>
            <a:srgbClr val="995C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1400" smtClean="0">
                <a:solidFill>
                  <a:schemeClr val="bg1"/>
                </a:solidFill>
                <a:latin typeface="Lato" panose="020F0502020204030203" pitchFamily="34" charset="0"/>
              </a:rPr>
              <a:t>Podemos ver que o tempo para verificar o IP é irrisório</a:t>
            </a:r>
            <a:endParaRPr lang="en-AU" sz="1400" dirty="0">
              <a:solidFill>
                <a:schemeClr val="bg1"/>
              </a:solidFill>
              <a:latin typeface="Lato" panose="020F0502020204030203" pitchFamily="34" charset="0"/>
            </a:endParaRPr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sz="quarter" idx="2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25" r="11525"/>
          <a:stretch>
            <a:fillRect/>
          </a:stretch>
        </p:blipFill>
        <p:spPr/>
      </p:pic>
      <p:grpSp>
        <p:nvGrpSpPr>
          <p:cNvPr id="177" name="Group 176"/>
          <p:cNvGrpSpPr/>
          <p:nvPr/>
        </p:nvGrpSpPr>
        <p:grpSpPr>
          <a:xfrm rot="10800000" flipH="1">
            <a:off x="1511798" y="3091929"/>
            <a:ext cx="2923724" cy="233256"/>
            <a:chOff x="1652259" y="4256917"/>
            <a:chExt cx="1206254" cy="360191"/>
          </a:xfrm>
        </p:grpSpPr>
        <p:cxnSp>
          <p:nvCxnSpPr>
            <p:cNvPr id="178" name="Straight Connector 177"/>
            <p:cNvCxnSpPr/>
            <p:nvPr/>
          </p:nvCxnSpPr>
          <p:spPr>
            <a:xfrm flipH="1">
              <a:off x="1652259" y="4256917"/>
              <a:ext cx="1206254" cy="0"/>
            </a:xfrm>
            <a:prstGeom prst="line">
              <a:avLst/>
            </a:prstGeom>
            <a:ln>
              <a:solidFill>
                <a:srgbClr val="995C95"/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9" name="Straight Connector 178"/>
            <p:cNvCxnSpPr/>
            <p:nvPr/>
          </p:nvCxnSpPr>
          <p:spPr>
            <a:xfrm flipH="1">
              <a:off x="1652259" y="4256917"/>
              <a:ext cx="0" cy="360191"/>
            </a:xfrm>
            <a:prstGeom prst="line">
              <a:avLst/>
            </a:prstGeom>
            <a:ln>
              <a:solidFill>
                <a:srgbClr val="995C95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9" name="Group 188"/>
          <p:cNvGrpSpPr/>
          <p:nvPr/>
        </p:nvGrpSpPr>
        <p:grpSpPr>
          <a:xfrm rot="10800000">
            <a:off x="6550924" y="3773593"/>
            <a:ext cx="4687688" cy="588977"/>
            <a:chOff x="1652259" y="4256917"/>
            <a:chExt cx="1845247" cy="360191"/>
          </a:xfrm>
        </p:grpSpPr>
        <p:cxnSp>
          <p:nvCxnSpPr>
            <p:cNvPr id="190" name="Straight Connector 189"/>
            <p:cNvCxnSpPr/>
            <p:nvPr/>
          </p:nvCxnSpPr>
          <p:spPr>
            <a:xfrm rot="10800000">
              <a:off x="1652259" y="4256917"/>
              <a:ext cx="1845247" cy="0"/>
            </a:xfrm>
            <a:prstGeom prst="line">
              <a:avLst/>
            </a:prstGeom>
            <a:ln>
              <a:solidFill>
                <a:srgbClr val="995C95"/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1" name="Straight Connector 190"/>
            <p:cNvCxnSpPr/>
            <p:nvPr/>
          </p:nvCxnSpPr>
          <p:spPr>
            <a:xfrm flipH="1">
              <a:off x="1652259" y="4256917"/>
              <a:ext cx="0" cy="360191"/>
            </a:xfrm>
            <a:prstGeom prst="line">
              <a:avLst/>
            </a:prstGeom>
            <a:ln>
              <a:solidFill>
                <a:srgbClr val="995C95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334142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0" grpId="0" animBg="1"/>
      <p:bldP spid="19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4"/>
          <p:cNvGrpSpPr>
            <a:grpSpLocks noChangeAspect="1"/>
          </p:cNvGrpSpPr>
          <p:nvPr/>
        </p:nvGrpSpPr>
        <p:grpSpPr bwMode="auto">
          <a:xfrm>
            <a:off x="2633663" y="1464602"/>
            <a:ext cx="6924676" cy="334824"/>
            <a:chOff x="1050" y="2025"/>
            <a:chExt cx="5584" cy="270"/>
          </a:xfrm>
        </p:grpSpPr>
        <p:sp>
          <p:nvSpPr>
            <p:cNvPr id="16" name="Freeform 5"/>
            <p:cNvSpPr>
              <a:spLocks/>
            </p:cNvSpPr>
            <p:nvPr/>
          </p:nvSpPr>
          <p:spPr bwMode="auto">
            <a:xfrm>
              <a:off x="1050" y="2025"/>
              <a:ext cx="5584" cy="270"/>
            </a:xfrm>
            <a:custGeom>
              <a:avLst/>
              <a:gdLst>
                <a:gd name="T0" fmla="*/ 2361 w 2361"/>
                <a:gd name="T1" fmla="*/ 111 h 111"/>
                <a:gd name="T2" fmla="*/ 0 w 2361"/>
                <a:gd name="T3" fmla="*/ 111 h 111"/>
                <a:gd name="T4" fmla="*/ 0 w 2361"/>
                <a:gd name="T5" fmla="*/ 32 h 111"/>
                <a:gd name="T6" fmla="*/ 32 w 2361"/>
                <a:gd name="T7" fmla="*/ 0 h 111"/>
                <a:gd name="T8" fmla="*/ 2330 w 2361"/>
                <a:gd name="T9" fmla="*/ 0 h 111"/>
                <a:gd name="T10" fmla="*/ 2361 w 2361"/>
                <a:gd name="T11" fmla="*/ 32 h 111"/>
                <a:gd name="T12" fmla="*/ 2361 w 2361"/>
                <a:gd name="T13" fmla="*/ 111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61" h="111">
                  <a:moveTo>
                    <a:pt x="2361" y="111"/>
                  </a:moveTo>
                  <a:cubicBezTo>
                    <a:pt x="0" y="111"/>
                    <a:pt x="0" y="111"/>
                    <a:pt x="0" y="11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14"/>
                    <a:pt x="14" y="0"/>
                    <a:pt x="32" y="0"/>
                  </a:cubicBezTo>
                  <a:cubicBezTo>
                    <a:pt x="2330" y="0"/>
                    <a:pt x="2330" y="0"/>
                    <a:pt x="2330" y="0"/>
                  </a:cubicBezTo>
                  <a:cubicBezTo>
                    <a:pt x="2347" y="0"/>
                    <a:pt x="2361" y="14"/>
                    <a:pt x="2361" y="32"/>
                  </a:cubicBezTo>
                  <a:lnTo>
                    <a:pt x="2361" y="11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Oval 6"/>
            <p:cNvSpPr>
              <a:spLocks noChangeArrowheads="1"/>
            </p:cNvSpPr>
            <p:nvPr/>
          </p:nvSpPr>
          <p:spPr bwMode="auto">
            <a:xfrm>
              <a:off x="6022" y="2098"/>
              <a:ext cx="120" cy="124"/>
            </a:xfrm>
            <a:prstGeom prst="ellipse">
              <a:avLst/>
            </a:prstGeom>
            <a:solidFill>
              <a:srgbClr val="FCEE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Oval 7"/>
            <p:cNvSpPr>
              <a:spLocks noChangeArrowheads="1"/>
            </p:cNvSpPr>
            <p:nvPr/>
          </p:nvSpPr>
          <p:spPr bwMode="auto">
            <a:xfrm>
              <a:off x="6209" y="2098"/>
              <a:ext cx="120" cy="124"/>
            </a:xfrm>
            <a:prstGeom prst="ellipse">
              <a:avLst/>
            </a:prstGeom>
            <a:solidFill>
              <a:srgbClr val="39B5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Oval 8"/>
            <p:cNvSpPr>
              <a:spLocks noChangeArrowheads="1"/>
            </p:cNvSpPr>
            <p:nvPr/>
          </p:nvSpPr>
          <p:spPr bwMode="auto">
            <a:xfrm>
              <a:off x="6396" y="2098"/>
              <a:ext cx="120" cy="124"/>
            </a:xfrm>
            <a:prstGeom prst="ellipse">
              <a:avLst/>
            </a:prstGeom>
            <a:solidFill>
              <a:srgbClr val="D307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333374" y="327460"/>
            <a:ext cx="10905239" cy="444500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tx1"/>
                </a:solidFill>
              </a:rPr>
              <a:t>SYN scan com OS detection</a:t>
            </a:r>
            <a:endParaRPr lang="id-ID" sz="3200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E2C88-6C8F-484D-AF69-578F576B1F44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82" name="Rounded Rectangle 81"/>
          <p:cNvSpPr/>
          <p:nvPr/>
        </p:nvSpPr>
        <p:spPr>
          <a:xfrm>
            <a:off x="11471564" y="372774"/>
            <a:ext cx="431078" cy="298739"/>
          </a:xfrm>
          <a:prstGeom prst="roundRect">
            <a:avLst>
              <a:gd name="adj" fmla="val 50000"/>
            </a:avLst>
          </a:prstGeom>
          <a:solidFill>
            <a:schemeClr val="tx1">
              <a:lumMod val="95000"/>
              <a:lumOff val="5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3" name="Rounded Rectangle 82"/>
          <p:cNvSpPr/>
          <p:nvPr/>
        </p:nvSpPr>
        <p:spPr>
          <a:xfrm>
            <a:off x="-410316" y="372774"/>
            <a:ext cx="654392" cy="298739"/>
          </a:xfrm>
          <a:prstGeom prst="roundRect">
            <a:avLst>
              <a:gd name="adj" fmla="val 50000"/>
            </a:avLst>
          </a:prstGeom>
          <a:solidFill>
            <a:srgbClr val="995C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80" name="Rounded Rectangle 179"/>
          <p:cNvSpPr/>
          <p:nvPr/>
        </p:nvSpPr>
        <p:spPr>
          <a:xfrm flipH="1">
            <a:off x="83120" y="2006221"/>
            <a:ext cx="2414419" cy="2356351"/>
          </a:xfrm>
          <a:prstGeom prst="roundRect">
            <a:avLst>
              <a:gd name="adj" fmla="val 7215"/>
            </a:avLst>
          </a:prstGeom>
          <a:solidFill>
            <a:srgbClr val="995C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1200" b="1" dirty="0" err="1" smtClean="0">
                <a:solidFill>
                  <a:schemeClr val="bg1"/>
                </a:solidFill>
                <a:latin typeface="Lato" panose="020F0502020204030203" pitchFamily="34" charset="0"/>
              </a:rPr>
              <a:t>Nmap</a:t>
            </a:r>
            <a:r>
              <a:rPr lang="en-AU" sz="1200" b="1" dirty="0" smtClean="0">
                <a:solidFill>
                  <a:schemeClr val="bg1"/>
                </a:solidFill>
                <a:latin typeface="Lato" panose="020F0502020204030203" pitchFamily="34" charset="0"/>
              </a:rPr>
              <a:t> –</a:t>
            </a:r>
            <a:r>
              <a:rPr lang="en-AU" sz="1200" b="1" dirty="0" err="1" smtClean="0">
                <a:solidFill>
                  <a:schemeClr val="bg1"/>
                </a:solidFill>
                <a:latin typeface="Lato" panose="020F0502020204030203" pitchFamily="34" charset="0"/>
              </a:rPr>
              <a:t>sS</a:t>
            </a:r>
            <a:r>
              <a:rPr lang="en-AU" sz="1200" b="1" dirty="0" smtClean="0">
                <a:solidFill>
                  <a:schemeClr val="bg1"/>
                </a:solidFill>
                <a:latin typeface="Lato" panose="020F0502020204030203" pitchFamily="34" charset="0"/>
              </a:rPr>
              <a:t> 192.168.0.NUMERO_PORTA -O</a:t>
            </a:r>
          </a:p>
          <a:p>
            <a:pPr algn="ctr"/>
            <a:endParaRPr lang="en-AU" sz="1200" b="1" dirty="0">
              <a:solidFill>
                <a:schemeClr val="bg1"/>
              </a:solidFill>
              <a:latin typeface="Lato" panose="020F0502020204030203" pitchFamily="34" charset="0"/>
            </a:endParaRPr>
          </a:p>
          <a:p>
            <a:pPr algn="ctr"/>
            <a:r>
              <a:rPr lang="en-AU" sz="1200" dirty="0" smtClean="0">
                <a:solidFill>
                  <a:schemeClr val="bg1"/>
                </a:solidFill>
                <a:latin typeface="Lato" panose="020F0502020204030203" pitchFamily="34" charset="0"/>
              </a:rPr>
              <a:t>É o </a:t>
            </a:r>
            <a:r>
              <a:rPr lang="en-AU" sz="1200" dirty="0" err="1" smtClean="0">
                <a:solidFill>
                  <a:schemeClr val="bg1"/>
                </a:solidFill>
                <a:latin typeface="Lato" panose="020F0502020204030203" pitchFamily="34" charset="0"/>
              </a:rPr>
              <a:t>comando</a:t>
            </a:r>
            <a:r>
              <a:rPr lang="en-AU" sz="1200" dirty="0" smtClean="0">
                <a:solidFill>
                  <a:schemeClr val="bg1"/>
                </a:solidFill>
                <a:latin typeface="Lato" panose="020F0502020204030203" pitchFamily="34" charset="0"/>
              </a:rPr>
              <a:t> </a:t>
            </a:r>
            <a:r>
              <a:rPr lang="en-AU" sz="1200" dirty="0" err="1" smtClean="0">
                <a:solidFill>
                  <a:schemeClr val="bg1"/>
                </a:solidFill>
                <a:latin typeface="Lato" panose="020F0502020204030203" pitchFamily="34" charset="0"/>
              </a:rPr>
              <a:t>utilizado</a:t>
            </a:r>
            <a:r>
              <a:rPr lang="en-AU" sz="1200" dirty="0" smtClean="0">
                <a:solidFill>
                  <a:schemeClr val="bg1"/>
                </a:solidFill>
                <a:latin typeface="Lato" panose="020F0502020204030203" pitchFamily="34" charset="0"/>
              </a:rPr>
              <a:t> para </a:t>
            </a:r>
            <a:r>
              <a:rPr lang="en-AU" sz="1200" dirty="0" err="1" smtClean="0">
                <a:solidFill>
                  <a:schemeClr val="bg1"/>
                </a:solidFill>
                <a:latin typeface="Lato" panose="020F0502020204030203" pitchFamily="34" charset="0"/>
              </a:rPr>
              <a:t>realizar</a:t>
            </a:r>
            <a:r>
              <a:rPr lang="en-AU" sz="1200" dirty="0" smtClean="0">
                <a:solidFill>
                  <a:schemeClr val="bg1"/>
                </a:solidFill>
                <a:latin typeface="Lato" panose="020F0502020204030203" pitchFamily="34" charset="0"/>
              </a:rPr>
              <a:t> a </a:t>
            </a:r>
            <a:r>
              <a:rPr lang="en-AU" sz="1200" dirty="0" err="1" smtClean="0">
                <a:solidFill>
                  <a:schemeClr val="bg1"/>
                </a:solidFill>
                <a:latin typeface="Lato" panose="020F0502020204030203" pitchFamily="34" charset="0"/>
              </a:rPr>
              <a:t>varredura</a:t>
            </a:r>
            <a:r>
              <a:rPr lang="en-AU" sz="1200" dirty="0" smtClean="0">
                <a:solidFill>
                  <a:schemeClr val="bg1"/>
                </a:solidFill>
                <a:latin typeface="Lato" panose="020F0502020204030203" pitchFamily="34" charset="0"/>
              </a:rPr>
              <a:t> da porta de </a:t>
            </a:r>
            <a:r>
              <a:rPr lang="en-AU" sz="1200" dirty="0" err="1" smtClean="0">
                <a:solidFill>
                  <a:schemeClr val="bg1"/>
                </a:solidFill>
                <a:latin typeface="Lato" panose="020F0502020204030203" pitchFamily="34" charset="0"/>
              </a:rPr>
              <a:t>número</a:t>
            </a:r>
            <a:r>
              <a:rPr lang="en-AU" sz="1200" dirty="0" smtClean="0">
                <a:solidFill>
                  <a:schemeClr val="bg1"/>
                </a:solidFill>
                <a:latin typeface="Lato" panose="020F0502020204030203" pitchFamily="34" charset="0"/>
              </a:rPr>
              <a:t> </a:t>
            </a:r>
            <a:r>
              <a:rPr lang="en-AU" sz="1200" dirty="0" err="1" smtClean="0">
                <a:solidFill>
                  <a:schemeClr val="bg1"/>
                </a:solidFill>
                <a:latin typeface="Lato" panose="020F0502020204030203" pitchFamily="34" charset="0"/>
              </a:rPr>
              <a:t>escolhido</a:t>
            </a:r>
            <a:r>
              <a:rPr lang="en-AU" sz="1200" dirty="0" smtClean="0">
                <a:solidFill>
                  <a:schemeClr val="bg1"/>
                </a:solidFill>
                <a:latin typeface="Lato" panose="020F0502020204030203" pitchFamily="34" charset="0"/>
              </a:rPr>
              <a:t> </a:t>
            </a:r>
            <a:r>
              <a:rPr lang="en-AU" sz="1200" dirty="0" err="1" smtClean="0">
                <a:solidFill>
                  <a:schemeClr val="bg1"/>
                </a:solidFill>
                <a:latin typeface="Lato" panose="020F0502020204030203" pitchFamily="34" charset="0"/>
              </a:rPr>
              <a:t>utilizando</a:t>
            </a:r>
            <a:r>
              <a:rPr lang="en-AU" sz="1200" dirty="0" smtClean="0">
                <a:solidFill>
                  <a:schemeClr val="bg1"/>
                </a:solidFill>
                <a:latin typeface="Lato" panose="020F0502020204030203" pitchFamily="34" charset="0"/>
              </a:rPr>
              <a:t> a </a:t>
            </a:r>
            <a:r>
              <a:rPr lang="en-AU" sz="1200" dirty="0" err="1" smtClean="0">
                <a:solidFill>
                  <a:schemeClr val="bg1"/>
                </a:solidFill>
                <a:latin typeface="Lato" panose="020F0502020204030203" pitchFamily="34" charset="0"/>
              </a:rPr>
              <a:t>técnica</a:t>
            </a:r>
            <a:r>
              <a:rPr lang="en-AU" sz="1200" dirty="0" smtClean="0">
                <a:solidFill>
                  <a:schemeClr val="bg1"/>
                </a:solidFill>
                <a:latin typeface="Lato" panose="020F0502020204030203" pitchFamily="34" charset="0"/>
              </a:rPr>
              <a:t> </a:t>
            </a:r>
            <a:r>
              <a:rPr lang="en-AU" sz="1200" dirty="0" err="1" smtClean="0">
                <a:solidFill>
                  <a:schemeClr val="bg1"/>
                </a:solidFill>
                <a:latin typeface="Lato" panose="020F0502020204030203" pitchFamily="34" charset="0"/>
              </a:rPr>
              <a:t>Nmap</a:t>
            </a:r>
            <a:r>
              <a:rPr lang="en-AU" sz="1200" dirty="0" smtClean="0">
                <a:solidFill>
                  <a:schemeClr val="bg1"/>
                </a:solidFill>
                <a:latin typeface="Lato" panose="020F0502020204030203" pitchFamily="34" charset="0"/>
              </a:rPr>
              <a:t>. O </a:t>
            </a:r>
            <a:r>
              <a:rPr lang="en-AU" sz="1200" dirty="0" err="1" smtClean="0">
                <a:solidFill>
                  <a:schemeClr val="bg1"/>
                </a:solidFill>
                <a:latin typeface="Lato" panose="020F0502020204030203" pitchFamily="34" charset="0"/>
              </a:rPr>
              <a:t>parâmetro</a:t>
            </a:r>
            <a:r>
              <a:rPr lang="en-AU" sz="1200" dirty="0" smtClean="0">
                <a:solidFill>
                  <a:schemeClr val="bg1"/>
                </a:solidFill>
                <a:latin typeface="Lato" panose="020F0502020204030203" pitchFamily="34" charset="0"/>
              </a:rPr>
              <a:t> </a:t>
            </a:r>
            <a:r>
              <a:rPr lang="en-AU" sz="1200" dirty="0" err="1" smtClean="0">
                <a:solidFill>
                  <a:schemeClr val="bg1"/>
                </a:solidFill>
                <a:latin typeface="Lato" panose="020F0502020204030203" pitchFamily="34" charset="0"/>
              </a:rPr>
              <a:t>Ss</a:t>
            </a:r>
            <a:r>
              <a:rPr lang="en-AU" sz="1200" dirty="0" smtClean="0">
                <a:solidFill>
                  <a:schemeClr val="bg1"/>
                </a:solidFill>
                <a:latin typeface="Lato" panose="020F0502020204030203" pitchFamily="34" charset="0"/>
              </a:rPr>
              <a:t> </a:t>
            </a:r>
            <a:r>
              <a:rPr lang="en-AU" sz="1200" dirty="0" err="1" smtClean="0">
                <a:solidFill>
                  <a:schemeClr val="bg1"/>
                </a:solidFill>
                <a:latin typeface="Lato" panose="020F0502020204030203" pitchFamily="34" charset="0"/>
              </a:rPr>
              <a:t>significa</a:t>
            </a:r>
            <a:r>
              <a:rPr lang="en-AU" sz="1200" dirty="0" smtClean="0">
                <a:solidFill>
                  <a:schemeClr val="bg1"/>
                </a:solidFill>
                <a:latin typeface="Lato" panose="020F0502020204030203" pitchFamily="34" charset="0"/>
              </a:rPr>
              <a:t> que </a:t>
            </a:r>
            <a:r>
              <a:rPr lang="en-AU" sz="1200" dirty="0" err="1" smtClean="0">
                <a:solidFill>
                  <a:schemeClr val="bg1"/>
                </a:solidFill>
                <a:latin typeface="Lato" panose="020F0502020204030203" pitchFamily="34" charset="0"/>
              </a:rPr>
              <a:t>estamos</a:t>
            </a:r>
            <a:r>
              <a:rPr lang="en-AU" sz="1200" dirty="0" smtClean="0">
                <a:solidFill>
                  <a:schemeClr val="bg1"/>
                </a:solidFill>
                <a:latin typeface="Lato" panose="020F0502020204030203" pitchFamily="34" charset="0"/>
              </a:rPr>
              <a:t> </a:t>
            </a:r>
            <a:r>
              <a:rPr lang="en-AU" sz="1200" dirty="0" err="1" smtClean="0">
                <a:solidFill>
                  <a:schemeClr val="bg1"/>
                </a:solidFill>
                <a:latin typeface="Lato" panose="020F0502020204030203" pitchFamily="34" charset="0"/>
              </a:rPr>
              <a:t>usando</a:t>
            </a:r>
            <a:r>
              <a:rPr lang="en-AU" sz="1200" dirty="0" smtClean="0">
                <a:solidFill>
                  <a:schemeClr val="bg1"/>
                </a:solidFill>
                <a:latin typeface="Lato" panose="020F0502020204030203" pitchFamily="34" charset="0"/>
              </a:rPr>
              <a:t> a </a:t>
            </a:r>
            <a:r>
              <a:rPr lang="en-AU" sz="1200" dirty="0" err="1" smtClean="0">
                <a:solidFill>
                  <a:schemeClr val="bg1"/>
                </a:solidFill>
                <a:latin typeface="Lato" panose="020F0502020204030203" pitchFamily="34" charset="0"/>
              </a:rPr>
              <a:t>técnica</a:t>
            </a:r>
            <a:r>
              <a:rPr lang="en-AU" sz="1200" dirty="0" smtClean="0">
                <a:solidFill>
                  <a:schemeClr val="bg1"/>
                </a:solidFill>
                <a:latin typeface="Lato" panose="020F0502020204030203" pitchFamily="34" charset="0"/>
              </a:rPr>
              <a:t> SYN scan. O </a:t>
            </a:r>
            <a:r>
              <a:rPr lang="en-AU" sz="1200" dirty="0" err="1" smtClean="0">
                <a:solidFill>
                  <a:schemeClr val="bg1"/>
                </a:solidFill>
                <a:latin typeface="Lato" panose="020F0502020204030203" pitchFamily="34" charset="0"/>
              </a:rPr>
              <a:t>parâmetro</a:t>
            </a:r>
            <a:r>
              <a:rPr lang="en-AU" sz="1200" dirty="0" smtClean="0">
                <a:solidFill>
                  <a:schemeClr val="bg1"/>
                </a:solidFill>
                <a:latin typeface="Lato" panose="020F0502020204030203" pitchFamily="34" charset="0"/>
              </a:rPr>
              <a:t> –O, </a:t>
            </a:r>
            <a:r>
              <a:rPr lang="en-AU" sz="1200" dirty="0" err="1" smtClean="0">
                <a:solidFill>
                  <a:schemeClr val="bg1"/>
                </a:solidFill>
                <a:latin typeface="Lato" panose="020F0502020204030203" pitchFamily="34" charset="0"/>
              </a:rPr>
              <a:t>por</a:t>
            </a:r>
            <a:r>
              <a:rPr lang="en-AU" sz="1200" dirty="0" smtClean="0">
                <a:solidFill>
                  <a:schemeClr val="bg1"/>
                </a:solidFill>
                <a:latin typeface="Lato" panose="020F0502020204030203" pitchFamily="34" charset="0"/>
              </a:rPr>
              <a:t> </a:t>
            </a:r>
            <a:r>
              <a:rPr lang="en-AU" sz="1200" dirty="0" err="1" smtClean="0">
                <a:solidFill>
                  <a:schemeClr val="bg1"/>
                </a:solidFill>
                <a:latin typeface="Lato" panose="020F0502020204030203" pitchFamily="34" charset="0"/>
              </a:rPr>
              <a:t>sua</a:t>
            </a:r>
            <a:r>
              <a:rPr lang="en-AU" sz="1200" dirty="0" smtClean="0">
                <a:solidFill>
                  <a:schemeClr val="bg1"/>
                </a:solidFill>
                <a:latin typeface="Lato" panose="020F0502020204030203" pitchFamily="34" charset="0"/>
              </a:rPr>
              <a:t> </a:t>
            </a:r>
            <a:r>
              <a:rPr lang="en-AU" sz="1200" dirty="0" err="1" smtClean="0">
                <a:solidFill>
                  <a:schemeClr val="bg1"/>
                </a:solidFill>
                <a:latin typeface="Lato" panose="020F0502020204030203" pitchFamily="34" charset="0"/>
              </a:rPr>
              <a:t>vez</a:t>
            </a:r>
            <a:r>
              <a:rPr lang="en-AU" sz="1200" dirty="0" smtClean="0">
                <a:solidFill>
                  <a:schemeClr val="bg1"/>
                </a:solidFill>
                <a:latin typeface="Lato" panose="020F0502020204030203" pitchFamily="34" charset="0"/>
              </a:rPr>
              <a:t>, </a:t>
            </a:r>
            <a:r>
              <a:rPr lang="en-AU" sz="1200" dirty="0" err="1" smtClean="0">
                <a:solidFill>
                  <a:schemeClr val="bg1"/>
                </a:solidFill>
                <a:latin typeface="Lato" panose="020F0502020204030203" pitchFamily="34" charset="0"/>
              </a:rPr>
              <a:t>significa</a:t>
            </a:r>
            <a:r>
              <a:rPr lang="en-AU" sz="1200" dirty="0" smtClean="0">
                <a:solidFill>
                  <a:schemeClr val="bg1"/>
                </a:solidFill>
                <a:latin typeface="Lato" panose="020F0502020204030203" pitchFamily="34" charset="0"/>
              </a:rPr>
              <a:t> que </a:t>
            </a:r>
            <a:r>
              <a:rPr lang="en-AU" sz="1200" dirty="0" err="1" smtClean="0">
                <a:solidFill>
                  <a:schemeClr val="bg1"/>
                </a:solidFill>
                <a:latin typeface="Lato" panose="020F0502020204030203" pitchFamily="34" charset="0"/>
              </a:rPr>
              <a:t>estamos</a:t>
            </a:r>
            <a:r>
              <a:rPr lang="en-AU" sz="1200" dirty="0" smtClean="0">
                <a:solidFill>
                  <a:schemeClr val="bg1"/>
                </a:solidFill>
                <a:latin typeface="Lato" panose="020F0502020204030203" pitchFamily="34" charset="0"/>
              </a:rPr>
              <a:t> </a:t>
            </a:r>
            <a:r>
              <a:rPr lang="en-AU" sz="1200" dirty="0" err="1" smtClean="0">
                <a:solidFill>
                  <a:schemeClr val="bg1"/>
                </a:solidFill>
                <a:latin typeface="Lato" panose="020F0502020204030203" pitchFamily="34" charset="0"/>
              </a:rPr>
              <a:t>fazendo</a:t>
            </a:r>
            <a:r>
              <a:rPr lang="en-AU" sz="1200" dirty="0" smtClean="0">
                <a:solidFill>
                  <a:schemeClr val="bg1"/>
                </a:solidFill>
                <a:latin typeface="Lato" panose="020F0502020204030203" pitchFamily="34" charset="0"/>
              </a:rPr>
              <a:t> </a:t>
            </a:r>
            <a:r>
              <a:rPr lang="en-AU" sz="1200" dirty="0" err="1" smtClean="0">
                <a:solidFill>
                  <a:schemeClr val="bg1"/>
                </a:solidFill>
                <a:latin typeface="Lato" panose="020F0502020204030203" pitchFamily="34" charset="0"/>
              </a:rPr>
              <a:t>uma</a:t>
            </a:r>
            <a:r>
              <a:rPr lang="en-AU" sz="1200" dirty="0" smtClean="0">
                <a:solidFill>
                  <a:schemeClr val="bg1"/>
                </a:solidFill>
                <a:latin typeface="Lato" panose="020F0502020204030203" pitchFamily="34" charset="0"/>
              </a:rPr>
              <a:t> </a:t>
            </a:r>
            <a:r>
              <a:rPr lang="en-AU" sz="1200" dirty="0" err="1" smtClean="0">
                <a:solidFill>
                  <a:schemeClr val="bg1"/>
                </a:solidFill>
                <a:latin typeface="Lato" panose="020F0502020204030203" pitchFamily="34" charset="0"/>
              </a:rPr>
              <a:t>detecção</a:t>
            </a:r>
            <a:r>
              <a:rPr lang="en-AU" sz="1200" dirty="0" smtClean="0">
                <a:solidFill>
                  <a:schemeClr val="bg1"/>
                </a:solidFill>
                <a:latin typeface="Lato" panose="020F0502020204030203" pitchFamily="34" charset="0"/>
              </a:rPr>
              <a:t> de Sistema </a:t>
            </a:r>
            <a:r>
              <a:rPr lang="en-AU" sz="1200" dirty="0" err="1" smtClean="0">
                <a:solidFill>
                  <a:schemeClr val="bg1"/>
                </a:solidFill>
                <a:latin typeface="Lato" panose="020F0502020204030203" pitchFamily="34" charset="0"/>
              </a:rPr>
              <a:t>Operacional</a:t>
            </a:r>
            <a:r>
              <a:rPr lang="en-AU" sz="1200" dirty="0" smtClean="0">
                <a:solidFill>
                  <a:schemeClr val="bg1"/>
                </a:solidFill>
                <a:latin typeface="Lato" panose="020F0502020204030203" pitchFamily="34" charset="0"/>
              </a:rPr>
              <a:t>.</a:t>
            </a:r>
            <a:endParaRPr lang="en-AU" sz="1200" dirty="0">
              <a:solidFill>
                <a:schemeClr val="bg1"/>
              </a:solidFill>
              <a:latin typeface="Lato" panose="020F0502020204030203" pitchFamily="34" charset="0"/>
            </a:endParaRPr>
          </a:p>
        </p:txBody>
      </p:sp>
      <p:sp>
        <p:nvSpPr>
          <p:cNvPr id="35" name="Picture Placeholder 7"/>
          <p:cNvSpPr txBox="1">
            <a:spLocks/>
          </p:cNvSpPr>
          <p:nvPr/>
        </p:nvSpPr>
        <p:spPr>
          <a:xfrm>
            <a:off x="-83120" y="21766"/>
            <a:ext cx="12192000" cy="5367651"/>
          </a:xfrm>
          <a:prstGeom prst="rect">
            <a:avLst/>
          </a:prstGeom>
        </p:spPr>
      </p:sp>
      <p:sp>
        <p:nvSpPr>
          <p:cNvPr id="192" name="Rounded Rectangle 191"/>
          <p:cNvSpPr/>
          <p:nvPr/>
        </p:nvSpPr>
        <p:spPr>
          <a:xfrm>
            <a:off x="9867331" y="2729553"/>
            <a:ext cx="2241549" cy="1181904"/>
          </a:xfrm>
          <a:prstGeom prst="roundRect">
            <a:avLst>
              <a:gd name="adj" fmla="val 7215"/>
            </a:avLst>
          </a:prstGeom>
          <a:solidFill>
            <a:srgbClr val="995C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1400" smtClean="0">
                <a:solidFill>
                  <a:schemeClr val="bg1"/>
                </a:solidFill>
                <a:latin typeface="Lato" panose="020F0502020204030203" pitchFamily="34" charset="0"/>
              </a:rPr>
              <a:t>Nesse caso vemos que todas as requisições foram filtradas, o que nos lembra da importância do Firewall</a:t>
            </a:r>
            <a:endParaRPr lang="en-AU" sz="1400" dirty="0">
              <a:solidFill>
                <a:schemeClr val="bg1"/>
              </a:solidFill>
              <a:latin typeface="Lato" panose="020F0502020204030203" pitchFamily="34" charset="0"/>
            </a:endParaRPr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sz="quarter" idx="2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25" r="11525"/>
          <a:stretch>
            <a:fillRect/>
          </a:stretch>
        </p:blipFill>
        <p:spPr/>
      </p:pic>
      <p:grpSp>
        <p:nvGrpSpPr>
          <p:cNvPr id="177" name="Group 176"/>
          <p:cNvGrpSpPr/>
          <p:nvPr/>
        </p:nvGrpSpPr>
        <p:grpSpPr>
          <a:xfrm rot="10800000" flipH="1">
            <a:off x="1228299" y="4362569"/>
            <a:ext cx="3248166" cy="347307"/>
            <a:chOff x="1652259" y="4256917"/>
            <a:chExt cx="1206254" cy="360191"/>
          </a:xfrm>
        </p:grpSpPr>
        <p:cxnSp>
          <p:nvCxnSpPr>
            <p:cNvPr id="178" name="Straight Connector 177"/>
            <p:cNvCxnSpPr/>
            <p:nvPr/>
          </p:nvCxnSpPr>
          <p:spPr>
            <a:xfrm flipH="1">
              <a:off x="1652259" y="4256917"/>
              <a:ext cx="1206254" cy="0"/>
            </a:xfrm>
            <a:prstGeom prst="line">
              <a:avLst/>
            </a:prstGeom>
            <a:ln>
              <a:solidFill>
                <a:srgbClr val="995C95"/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9" name="Straight Connector 178"/>
            <p:cNvCxnSpPr/>
            <p:nvPr/>
          </p:nvCxnSpPr>
          <p:spPr>
            <a:xfrm flipH="1">
              <a:off x="1652259" y="4256917"/>
              <a:ext cx="0" cy="360191"/>
            </a:xfrm>
            <a:prstGeom prst="line">
              <a:avLst/>
            </a:prstGeom>
            <a:ln>
              <a:solidFill>
                <a:srgbClr val="995C95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9" name="Group 188"/>
          <p:cNvGrpSpPr/>
          <p:nvPr/>
        </p:nvGrpSpPr>
        <p:grpSpPr>
          <a:xfrm rot="10800000">
            <a:off x="7642744" y="3769661"/>
            <a:ext cx="3574905" cy="1443783"/>
            <a:chOff x="1652259" y="4256917"/>
            <a:chExt cx="1845247" cy="360191"/>
          </a:xfrm>
        </p:grpSpPr>
        <p:cxnSp>
          <p:nvCxnSpPr>
            <p:cNvPr id="190" name="Straight Connector 189"/>
            <p:cNvCxnSpPr/>
            <p:nvPr/>
          </p:nvCxnSpPr>
          <p:spPr>
            <a:xfrm rot="10800000">
              <a:off x="1652259" y="4256917"/>
              <a:ext cx="1845247" cy="0"/>
            </a:xfrm>
            <a:prstGeom prst="line">
              <a:avLst/>
            </a:prstGeom>
            <a:ln>
              <a:solidFill>
                <a:srgbClr val="995C95"/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1" name="Straight Connector 190"/>
            <p:cNvCxnSpPr/>
            <p:nvPr/>
          </p:nvCxnSpPr>
          <p:spPr>
            <a:xfrm flipH="1">
              <a:off x="1652259" y="4256917"/>
              <a:ext cx="0" cy="360191"/>
            </a:xfrm>
            <a:prstGeom prst="line">
              <a:avLst/>
            </a:prstGeom>
            <a:ln>
              <a:solidFill>
                <a:srgbClr val="995C95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054666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0" grpId="0" animBg="1"/>
      <p:bldP spid="19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4"/>
          <p:cNvGrpSpPr>
            <a:grpSpLocks noChangeAspect="1"/>
          </p:cNvGrpSpPr>
          <p:nvPr/>
        </p:nvGrpSpPr>
        <p:grpSpPr bwMode="auto">
          <a:xfrm>
            <a:off x="2633663" y="1464602"/>
            <a:ext cx="6924676" cy="334824"/>
            <a:chOff x="1050" y="2025"/>
            <a:chExt cx="5584" cy="270"/>
          </a:xfrm>
        </p:grpSpPr>
        <p:sp>
          <p:nvSpPr>
            <p:cNvPr id="16" name="Freeform 5"/>
            <p:cNvSpPr>
              <a:spLocks/>
            </p:cNvSpPr>
            <p:nvPr/>
          </p:nvSpPr>
          <p:spPr bwMode="auto">
            <a:xfrm>
              <a:off x="1050" y="2025"/>
              <a:ext cx="5584" cy="270"/>
            </a:xfrm>
            <a:custGeom>
              <a:avLst/>
              <a:gdLst>
                <a:gd name="T0" fmla="*/ 2361 w 2361"/>
                <a:gd name="T1" fmla="*/ 111 h 111"/>
                <a:gd name="T2" fmla="*/ 0 w 2361"/>
                <a:gd name="T3" fmla="*/ 111 h 111"/>
                <a:gd name="T4" fmla="*/ 0 w 2361"/>
                <a:gd name="T5" fmla="*/ 32 h 111"/>
                <a:gd name="T6" fmla="*/ 32 w 2361"/>
                <a:gd name="T7" fmla="*/ 0 h 111"/>
                <a:gd name="T8" fmla="*/ 2330 w 2361"/>
                <a:gd name="T9" fmla="*/ 0 h 111"/>
                <a:gd name="T10" fmla="*/ 2361 w 2361"/>
                <a:gd name="T11" fmla="*/ 32 h 111"/>
                <a:gd name="T12" fmla="*/ 2361 w 2361"/>
                <a:gd name="T13" fmla="*/ 111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61" h="111">
                  <a:moveTo>
                    <a:pt x="2361" y="111"/>
                  </a:moveTo>
                  <a:cubicBezTo>
                    <a:pt x="0" y="111"/>
                    <a:pt x="0" y="111"/>
                    <a:pt x="0" y="11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14"/>
                    <a:pt x="14" y="0"/>
                    <a:pt x="32" y="0"/>
                  </a:cubicBezTo>
                  <a:cubicBezTo>
                    <a:pt x="2330" y="0"/>
                    <a:pt x="2330" y="0"/>
                    <a:pt x="2330" y="0"/>
                  </a:cubicBezTo>
                  <a:cubicBezTo>
                    <a:pt x="2347" y="0"/>
                    <a:pt x="2361" y="14"/>
                    <a:pt x="2361" y="32"/>
                  </a:cubicBezTo>
                  <a:lnTo>
                    <a:pt x="2361" y="11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Oval 6"/>
            <p:cNvSpPr>
              <a:spLocks noChangeArrowheads="1"/>
            </p:cNvSpPr>
            <p:nvPr/>
          </p:nvSpPr>
          <p:spPr bwMode="auto">
            <a:xfrm>
              <a:off x="6022" y="2098"/>
              <a:ext cx="120" cy="124"/>
            </a:xfrm>
            <a:prstGeom prst="ellipse">
              <a:avLst/>
            </a:prstGeom>
            <a:solidFill>
              <a:srgbClr val="FCEE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Oval 7"/>
            <p:cNvSpPr>
              <a:spLocks noChangeArrowheads="1"/>
            </p:cNvSpPr>
            <p:nvPr/>
          </p:nvSpPr>
          <p:spPr bwMode="auto">
            <a:xfrm>
              <a:off x="6209" y="2098"/>
              <a:ext cx="120" cy="124"/>
            </a:xfrm>
            <a:prstGeom prst="ellipse">
              <a:avLst/>
            </a:prstGeom>
            <a:solidFill>
              <a:srgbClr val="39B5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Oval 8"/>
            <p:cNvSpPr>
              <a:spLocks noChangeArrowheads="1"/>
            </p:cNvSpPr>
            <p:nvPr/>
          </p:nvSpPr>
          <p:spPr bwMode="auto">
            <a:xfrm>
              <a:off x="6396" y="2098"/>
              <a:ext cx="120" cy="124"/>
            </a:xfrm>
            <a:prstGeom prst="ellipse">
              <a:avLst/>
            </a:prstGeom>
            <a:solidFill>
              <a:srgbClr val="D307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333374" y="327460"/>
            <a:ext cx="10905239" cy="444500"/>
          </a:xfrm>
        </p:spPr>
        <p:txBody>
          <a:bodyPr>
            <a:normAutofit/>
          </a:bodyPr>
          <a:lstStyle/>
          <a:p>
            <a:r>
              <a:rPr lang="en-US" sz="3200" smtClean="0">
                <a:solidFill>
                  <a:schemeClr val="tx1"/>
                </a:solidFill>
              </a:rPr>
              <a:t>Exemplo de resultado</a:t>
            </a:r>
            <a:endParaRPr lang="id-ID" sz="3200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E2C88-6C8F-484D-AF69-578F576B1F44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82" name="Rounded Rectangle 81"/>
          <p:cNvSpPr/>
          <p:nvPr/>
        </p:nvSpPr>
        <p:spPr>
          <a:xfrm>
            <a:off x="11471564" y="372774"/>
            <a:ext cx="431078" cy="298739"/>
          </a:xfrm>
          <a:prstGeom prst="roundRect">
            <a:avLst>
              <a:gd name="adj" fmla="val 50000"/>
            </a:avLst>
          </a:prstGeom>
          <a:solidFill>
            <a:schemeClr val="tx1">
              <a:lumMod val="95000"/>
              <a:lumOff val="5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3" name="Rounded Rectangle 82"/>
          <p:cNvSpPr/>
          <p:nvPr/>
        </p:nvSpPr>
        <p:spPr>
          <a:xfrm>
            <a:off x="-410316" y="372774"/>
            <a:ext cx="654392" cy="298739"/>
          </a:xfrm>
          <a:prstGeom prst="roundRect">
            <a:avLst>
              <a:gd name="adj" fmla="val 50000"/>
            </a:avLst>
          </a:prstGeom>
          <a:solidFill>
            <a:srgbClr val="995C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80" name="Rounded Rectangle 179"/>
          <p:cNvSpPr/>
          <p:nvPr/>
        </p:nvSpPr>
        <p:spPr>
          <a:xfrm flipH="1">
            <a:off x="83122" y="2893987"/>
            <a:ext cx="2404211" cy="1468585"/>
          </a:xfrm>
          <a:prstGeom prst="roundRect">
            <a:avLst>
              <a:gd name="adj" fmla="val 7215"/>
            </a:avLst>
          </a:prstGeom>
          <a:solidFill>
            <a:srgbClr val="995C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1400" smtClean="0">
                <a:solidFill>
                  <a:schemeClr val="bg1"/>
                </a:solidFill>
                <a:latin typeface="Lato" panose="020F0502020204030203" pitchFamily="34" charset="0"/>
              </a:rPr>
              <a:t>Algumas vezes somos capazes de obter alguma informação mesmo com as requisições do Nmap sendo filitradas. Contudo, esses resultados não são confiáveis.</a:t>
            </a:r>
            <a:endParaRPr lang="en-AU" sz="1400" dirty="0">
              <a:solidFill>
                <a:schemeClr val="bg1"/>
              </a:solidFill>
              <a:latin typeface="Lato" panose="020F0502020204030203" pitchFamily="34" charset="0"/>
            </a:endParaRPr>
          </a:p>
        </p:txBody>
      </p:sp>
      <p:sp>
        <p:nvSpPr>
          <p:cNvPr id="35" name="Picture Placeholder 7"/>
          <p:cNvSpPr txBox="1">
            <a:spLocks/>
          </p:cNvSpPr>
          <p:nvPr/>
        </p:nvSpPr>
        <p:spPr>
          <a:xfrm>
            <a:off x="-83120" y="21766"/>
            <a:ext cx="12192000" cy="5367651"/>
          </a:xfrm>
          <a:prstGeom prst="rect">
            <a:avLst/>
          </a:prstGeom>
        </p:spPr>
      </p:sp>
      <p:pic>
        <p:nvPicPr>
          <p:cNvPr id="6" name="Picture Placeholder 5"/>
          <p:cNvPicPr>
            <a:picLocks noGrp="1" noChangeAspect="1"/>
          </p:cNvPicPr>
          <p:nvPr>
            <p:ph type="pic" sz="quarter" idx="2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25" r="11525"/>
          <a:stretch>
            <a:fillRect/>
          </a:stretch>
        </p:blipFill>
        <p:spPr/>
      </p:pic>
      <p:grpSp>
        <p:nvGrpSpPr>
          <p:cNvPr id="177" name="Group 176"/>
          <p:cNvGrpSpPr/>
          <p:nvPr/>
        </p:nvGrpSpPr>
        <p:grpSpPr>
          <a:xfrm rot="10800000" flipH="1">
            <a:off x="1228299" y="4362568"/>
            <a:ext cx="3179928" cy="347307"/>
            <a:chOff x="1652259" y="4256917"/>
            <a:chExt cx="1206254" cy="360191"/>
          </a:xfrm>
        </p:grpSpPr>
        <p:cxnSp>
          <p:nvCxnSpPr>
            <p:cNvPr id="178" name="Straight Connector 177"/>
            <p:cNvCxnSpPr/>
            <p:nvPr/>
          </p:nvCxnSpPr>
          <p:spPr>
            <a:xfrm flipH="1">
              <a:off x="1652259" y="4256917"/>
              <a:ext cx="1206254" cy="0"/>
            </a:xfrm>
            <a:prstGeom prst="line">
              <a:avLst/>
            </a:prstGeom>
            <a:ln>
              <a:solidFill>
                <a:srgbClr val="995C95"/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9" name="Straight Connector 178"/>
            <p:cNvCxnSpPr/>
            <p:nvPr/>
          </p:nvCxnSpPr>
          <p:spPr>
            <a:xfrm flipH="1">
              <a:off x="1652259" y="4256917"/>
              <a:ext cx="0" cy="360191"/>
            </a:xfrm>
            <a:prstGeom prst="line">
              <a:avLst/>
            </a:prstGeom>
            <a:ln>
              <a:solidFill>
                <a:srgbClr val="995C95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698942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/>
          <p:cNvPicPr>
            <a:picLocks noGrp="1" noChangeAspect="1"/>
          </p:cNvPicPr>
          <p:nvPr>
            <p:ph type="pic" sz="quarter" idx="2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25" r="11525"/>
          <a:stretch>
            <a:fillRect/>
          </a:stretch>
        </p:blipFill>
        <p:spPr/>
      </p:pic>
      <p:grpSp>
        <p:nvGrpSpPr>
          <p:cNvPr id="13" name="Group 4"/>
          <p:cNvGrpSpPr>
            <a:grpSpLocks noChangeAspect="1"/>
          </p:cNvGrpSpPr>
          <p:nvPr/>
        </p:nvGrpSpPr>
        <p:grpSpPr bwMode="auto">
          <a:xfrm>
            <a:off x="2633663" y="1464602"/>
            <a:ext cx="6924676" cy="334824"/>
            <a:chOff x="1050" y="2025"/>
            <a:chExt cx="5584" cy="270"/>
          </a:xfrm>
        </p:grpSpPr>
        <p:sp>
          <p:nvSpPr>
            <p:cNvPr id="16" name="Freeform 5"/>
            <p:cNvSpPr>
              <a:spLocks/>
            </p:cNvSpPr>
            <p:nvPr/>
          </p:nvSpPr>
          <p:spPr bwMode="auto">
            <a:xfrm>
              <a:off x="1050" y="2025"/>
              <a:ext cx="5584" cy="270"/>
            </a:xfrm>
            <a:custGeom>
              <a:avLst/>
              <a:gdLst>
                <a:gd name="T0" fmla="*/ 2361 w 2361"/>
                <a:gd name="T1" fmla="*/ 111 h 111"/>
                <a:gd name="T2" fmla="*/ 0 w 2361"/>
                <a:gd name="T3" fmla="*/ 111 h 111"/>
                <a:gd name="T4" fmla="*/ 0 w 2361"/>
                <a:gd name="T5" fmla="*/ 32 h 111"/>
                <a:gd name="T6" fmla="*/ 32 w 2361"/>
                <a:gd name="T7" fmla="*/ 0 h 111"/>
                <a:gd name="T8" fmla="*/ 2330 w 2361"/>
                <a:gd name="T9" fmla="*/ 0 h 111"/>
                <a:gd name="T10" fmla="*/ 2361 w 2361"/>
                <a:gd name="T11" fmla="*/ 32 h 111"/>
                <a:gd name="T12" fmla="*/ 2361 w 2361"/>
                <a:gd name="T13" fmla="*/ 111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61" h="111">
                  <a:moveTo>
                    <a:pt x="2361" y="111"/>
                  </a:moveTo>
                  <a:cubicBezTo>
                    <a:pt x="0" y="111"/>
                    <a:pt x="0" y="111"/>
                    <a:pt x="0" y="11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14"/>
                    <a:pt x="14" y="0"/>
                    <a:pt x="32" y="0"/>
                  </a:cubicBezTo>
                  <a:cubicBezTo>
                    <a:pt x="2330" y="0"/>
                    <a:pt x="2330" y="0"/>
                    <a:pt x="2330" y="0"/>
                  </a:cubicBezTo>
                  <a:cubicBezTo>
                    <a:pt x="2347" y="0"/>
                    <a:pt x="2361" y="14"/>
                    <a:pt x="2361" y="32"/>
                  </a:cubicBezTo>
                  <a:lnTo>
                    <a:pt x="2361" y="11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Oval 6"/>
            <p:cNvSpPr>
              <a:spLocks noChangeArrowheads="1"/>
            </p:cNvSpPr>
            <p:nvPr/>
          </p:nvSpPr>
          <p:spPr bwMode="auto">
            <a:xfrm>
              <a:off x="6022" y="2098"/>
              <a:ext cx="120" cy="124"/>
            </a:xfrm>
            <a:prstGeom prst="ellipse">
              <a:avLst/>
            </a:prstGeom>
            <a:solidFill>
              <a:srgbClr val="FCEE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Oval 7"/>
            <p:cNvSpPr>
              <a:spLocks noChangeArrowheads="1"/>
            </p:cNvSpPr>
            <p:nvPr/>
          </p:nvSpPr>
          <p:spPr bwMode="auto">
            <a:xfrm>
              <a:off x="6209" y="2098"/>
              <a:ext cx="120" cy="124"/>
            </a:xfrm>
            <a:prstGeom prst="ellipse">
              <a:avLst/>
            </a:prstGeom>
            <a:solidFill>
              <a:srgbClr val="39B5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Oval 8"/>
            <p:cNvSpPr>
              <a:spLocks noChangeArrowheads="1"/>
            </p:cNvSpPr>
            <p:nvPr/>
          </p:nvSpPr>
          <p:spPr bwMode="auto">
            <a:xfrm>
              <a:off x="6396" y="2098"/>
              <a:ext cx="120" cy="124"/>
            </a:xfrm>
            <a:prstGeom prst="ellipse">
              <a:avLst/>
            </a:prstGeom>
            <a:solidFill>
              <a:srgbClr val="D307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333374" y="327460"/>
            <a:ext cx="10905239" cy="444500"/>
          </a:xfrm>
        </p:spPr>
        <p:txBody>
          <a:bodyPr>
            <a:normAutofit/>
          </a:bodyPr>
          <a:lstStyle/>
          <a:p>
            <a:r>
              <a:rPr lang="en-US" sz="3200" smtClean="0">
                <a:solidFill>
                  <a:schemeClr val="tx1"/>
                </a:solidFill>
              </a:rPr>
              <a:t>RTTVAR e o aumento do tempo devido a portas fechadas/filtradas</a:t>
            </a:r>
            <a:endParaRPr lang="id-ID" sz="3200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E2C88-6C8F-484D-AF69-578F576B1F44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82" name="Rounded Rectangle 81"/>
          <p:cNvSpPr/>
          <p:nvPr/>
        </p:nvSpPr>
        <p:spPr>
          <a:xfrm>
            <a:off x="11471564" y="372774"/>
            <a:ext cx="431078" cy="298739"/>
          </a:xfrm>
          <a:prstGeom prst="roundRect">
            <a:avLst>
              <a:gd name="adj" fmla="val 50000"/>
            </a:avLst>
          </a:prstGeom>
          <a:solidFill>
            <a:schemeClr val="tx1">
              <a:lumMod val="95000"/>
              <a:lumOff val="5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3" name="Rounded Rectangle 82"/>
          <p:cNvSpPr/>
          <p:nvPr/>
        </p:nvSpPr>
        <p:spPr>
          <a:xfrm>
            <a:off x="-410316" y="372774"/>
            <a:ext cx="654392" cy="298739"/>
          </a:xfrm>
          <a:prstGeom prst="roundRect">
            <a:avLst>
              <a:gd name="adj" fmla="val 50000"/>
            </a:avLst>
          </a:prstGeom>
          <a:solidFill>
            <a:srgbClr val="995C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80" name="Rounded Rectangle 179"/>
          <p:cNvSpPr/>
          <p:nvPr/>
        </p:nvSpPr>
        <p:spPr>
          <a:xfrm flipH="1">
            <a:off x="83122" y="2893987"/>
            <a:ext cx="2100520" cy="788423"/>
          </a:xfrm>
          <a:prstGeom prst="roundRect">
            <a:avLst>
              <a:gd name="adj" fmla="val 7215"/>
            </a:avLst>
          </a:prstGeom>
          <a:solidFill>
            <a:srgbClr val="995C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1400" b="1" smtClean="0">
                <a:solidFill>
                  <a:schemeClr val="bg1"/>
                </a:solidFill>
                <a:latin typeface="Lato" panose="020F0502020204030203" pitchFamily="34" charset="0"/>
              </a:rPr>
              <a:t>RTTVAR significa Round Trip Time Variation</a:t>
            </a:r>
            <a:endParaRPr lang="en-AU" sz="1400" b="1" dirty="0">
              <a:solidFill>
                <a:schemeClr val="bg1"/>
              </a:solidFill>
              <a:latin typeface="Lato" panose="020F0502020204030203" pitchFamily="34" charset="0"/>
            </a:endParaRPr>
          </a:p>
        </p:txBody>
      </p:sp>
      <p:sp>
        <p:nvSpPr>
          <p:cNvPr id="35" name="Picture Placeholder 7"/>
          <p:cNvSpPr txBox="1">
            <a:spLocks/>
          </p:cNvSpPr>
          <p:nvPr/>
        </p:nvSpPr>
        <p:spPr>
          <a:xfrm>
            <a:off x="-83120" y="21766"/>
            <a:ext cx="12192000" cy="5367651"/>
          </a:xfrm>
          <a:prstGeom prst="rect">
            <a:avLst/>
          </a:prstGeom>
        </p:spPr>
      </p:sp>
      <p:sp>
        <p:nvSpPr>
          <p:cNvPr id="192" name="Rounded Rectangle 191"/>
          <p:cNvSpPr/>
          <p:nvPr/>
        </p:nvSpPr>
        <p:spPr>
          <a:xfrm>
            <a:off x="9867331" y="2301078"/>
            <a:ext cx="2241549" cy="1610379"/>
          </a:xfrm>
          <a:prstGeom prst="roundRect">
            <a:avLst>
              <a:gd name="adj" fmla="val 7215"/>
            </a:avLst>
          </a:prstGeom>
          <a:solidFill>
            <a:srgbClr val="995C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1400" smtClean="0">
                <a:solidFill>
                  <a:schemeClr val="bg1"/>
                </a:solidFill>
                <a:latin typeface="Lato" panose="020F0502020204030203" pitchFamily="34" charset="0"/>
              </a:rPr>
              <a:t>Esse aviso é dado devido ao aumento do tempo para se varrer uma ou mais portas. Geralmente e causado por filtros que são usados pelo Firewall da “vítima”</a:t>
            </a:r>
            <a:endParaRPr lang="en-AU" sz="1400" dirty="0">
              <a:solidFill>
                <a:schemeClr val="bg1"/>
              </a:solidFill>
              <a:latin typeface="Lato" panose="020F0502020204030203" pitchFamily="34" charset="0"/>
            </a:endParaRPr>
          </a:p>
        </p:txBody>
      </p:sp>
      <p:grpSp>
        <p:nvGrpSpPr>
          <p:cNvPr id="177" name="Group 176"/>
          <p:cNvGrpSpPr/>
          <p:nvPr/>
        </p:nvGrpSpPr>
        <p:grpSpPr>
          <a:xfrm rot="10800000" flipH="1">
            <a:off x="1133382" y="3613371"/>
            <a:ext cx="3248166" cy="347307"/>
            <a:chOff x="1652259" y="4256917"/>
            <a:chExt cx="1206254" cy="360191"/>
          </a:xfrm>
        </p:grpSpPr>
        <p:cxnSp>
          <p:nvCxnSpPr>
            <p:cNvPr id="178" name="Straight Connector 177"/>
            <p:cNvCxnSpPr/>
            <p:nvPr/>
          </p:nvCxnSpPr>
          <p:spPr>
            <a:xfrm flipH="1">
              <a:off x="1652259" y="4256917"/>
              <a:ext cx="1206254" cy="0"/>
            </a:xfrm>
            <a:prstGeom prst="line">
              <a:avLst/>
            </a:prstGeom>
            <a:ln>
              <a:solidFill>
                <a:srgbClr val="995C95"/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9" name="Straight Connector 178"/>
            <p:cNvCxnSpPr/>
            <p:nvPr/>
          </p:nvCxnSpPr>
          <p:spPr>
            <a:xfrm flipH="1">
              <a:off x="1652259" y="4256917"/>
              <a:ext cx="0" cy="360191"/>
            </a:xfrm>
            <a:prstGeom prst="line">
              <a:avLst/>
            </a:prstGeom>
            <a:ln>
              <a:solidFill>
                <a:srgbClr val="995C95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9" name="Group 188"/>
          <p:cNvGrpSpPr/>
          <p:nvPr/>
        </p:nvGrpSpPr>
        <p:grpSpPr>
          <a:xfrm rot="10800000">
            <a:off x="7642744" y="3769661"/>
            <a:ext cx="3574905" cy="1443783"/>
            <a:chOff x="1652259" y="4256917"/>
            <a:chExt cx="1845247" cy="360191"/>
          </a:xfrm>
        </p:grpSpPr>
        <p:cxnSp>
          <p:nvCxnSpPr>
            <p:cNvPr id="190" name="Straight Connector 189"/>
            <p:cNvCxnSpPr/>
            <p:nvPr/>
          </p:nvCxnSpPr>
          <p:spPr>
            <a:xfrm rot="10800000">
              <a:off x="1652259" y="4256917"/>
              <a:ext cx="1845247" cy="0"/>
            </a:xfrm>
            <a:prstGeom prst="line">
              <a:avLst/>
            </a:prstGeom>
            <a:ln>
              <a:solidFill>
                <a:srgbClr val="995C95"/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1" name="Straight Connector 190"/>
            <p:cNvCxnSpPr/>
            <p:nvPr/>
          </p:nvCxnSpPr>
          <p:spPr>
            <a:xfrm flipH="1">
              <a:off x="1652259" y="4256917"/>
              <a:ext cx="0" cy="360191"/>
            </a:xfrm>
            <a:prstGeom prst="line">
              <a:avLst/>
            </a:prstGeom>
            <a:ln>
              <a:solidFill>
                <a:srgbClr val="995C95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049026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0" grpId="0" animBg="1"/>
      <p:bldP spid="19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/>
          <p:cNvPicPr>
            <a:picLocks noGrp="1" noChangeAspect="1"/>
          </p:cNvPicPr>
          <p:nvPr>
            <p:ph type="pic" sz="quarter" idx="2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25" r="11525"/>
          <a:stretch>
            <a:fillRect/>
          </a:stretch>
        </p:blipFill>
        <p:spPr/>
      </p:pic>
      <p:grpSp>
        <p:nvGrpSpPr>
          <p:cNvPr id="13" name="Group 4"/>
          <p:cNvGrpSpPr>
            <a:grpSpLocks noChangeAspect="1"/>
          </p:cNvGrpSpPr>
          <p:nvPr/>
        </p:nvGrpSpPr>
        <p:grpSpPr bwMode="auto">
          <a:xfrm>
            <a:off x="2633663" y="1464602"/>
            <a:ext cx="6924676" cy="334824"/>
            <a:chOff x="1050" y="2025"/>
            <a:chExt cx="5584" cy="270"/>
          </a:xfrm>
        </p:grpSpPr>
        <p:sp>
          <p:nvSpPr>
            <p:cNvPr id="16" name="Freeform 5"/>
            <p:cNvSpPr>
              <a:spLocks/>
            </p:cNvSpPr>
            <p:nvPr/>
          </p:nvSpPr>
          <p:spPr bwMode="auto">
            <a:xfrm>
              <a:off x="1050" y="2025"/>
              <a:ext cx="5584" cy="270"/>
            </a:xfrm>
            <a:custGeom>
              <a:avLst/>
              <a:gdLst>
                <a:gd name="T0" fmla="*/ 2361 w 2361"/>
                <a:gd name="T1" fmla="*/ 111 h 111"/>
                <a:gd name="T2" fmla="*/ 0 w 2361"/>
                <a:gd name="T3" fmla="*/ 111 h 111"/>
                <a:gd name="T4" fmla="*/ 0 w 2361"/>
                <a:gd name="T5" fmla="*/ 32 h 111"/>
                <a:gd name="T6" fmla="*/ 32 w 2361"/>
                <a:gd name="T7" fmla="*/ 0 h 111"/>
                <a:gd name="T8" fmla="*/ 2330 w 2361"/>
                <a:gd name="T9" fmla="*/ 0 h 111"/>
                <a:gd name="T10" fmla="*/ 2361 w 2361"/>
                <a:gd name="T11" fmla="*/ 32 h 111"/>
                <a:gd name="T12" fmla="*/ 2361 w 2361"/>
                <a:gd name="T13" fmla="*/ 111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61" h="111">
                  <a:moveTo>
                    <a:pt x="2361" y="111"/>
                  </a:moveTo>
                  <a:cubicBezTo>
                    <a:pt x="0" y="111"/>
                    <a:pt x="0" y="111"/>
                    <a:pt x="0" y="11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14"/>
                    <a:pt x="14" y="0"/>
                    <a:pt x="32" y="0"/>
                  </a:cubicBezTo>
                  <a:cubicBezTo>
                    <a:pt x="2330" y="0"/>
                    <a:pt x="2330" y="0"/>
                    <a:pt x="2330" y="0"/>
                  </a:cubicBezTo>
                  <a:cubicBezTo>
                    <a:pt x="2347" y="0"/>
                    <a:pt x="2361" y="14"/>
                    <a:pt x="2361" y="32"/>
                  </a:cubicBezTo>
                  <a:lnTo>
                    <a:pt x="2361" y="11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Oval 6"/>
            <p:cNvSpPr>
              <a:spLocks noChangeArrowheads="1"/>
            </p:cNvSpPr>
            <p:nvPr/>
          </p:nvSpPr>
          <p:spPr bwMode="auto">
            <a:xfrm>
              <a:off x="6022" y="2098"/>
              <a:ext cx="120" cy="124"/>
            </a:xfrm>
            <a:prstGeom prst="ellipse">
              <a:avLst/>
            </a:prstGeom>
            <a:solidFill>
              <a:srgbClr val="FCEE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Oval 7"/>
            <p:cNvSpPr>
              <a:spLocks noChangeArrowheads="1"/>
            </p:cNvSpPr>
            <p:nvPr/>
          </p:nvSpPr>
          <p:spPr bwMode="auto">
            <a:xfrm>
              <a:off x="6209" y="2098"/>
              <a:ext cx="120" cy="124"/>
            </a:xfrm>
            <a:prstGeom prst="ellipse">
              <a:avLst/>
            </a:prstGeom>
            <a:solidFill>
              <a:srgbClr val="39B5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Oval 8"/>
            <p:cNvSpPr>
              <a:spLocks noChangeArrowheads="1"/>
            </p:cNvSpPr>
            <p:nvPr/>
          </p:nvSpPr>
          <p:spPr bwMode="auto">
            <a:xfrm>
              <a:off x="6396" y="2098"/>
              <a:ext cx="120" cy="124"/>
            </a:xfrm>
            <a:prstGeom prst="ellipse">
              <a:avLst/>
            </a:prstGeom>
            <a:solidFill>
              <a:srgbClr val="D307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333374" y="327460"/>
            <a:ext cx="10905239" cy="444500"/>
          </a:xfrm>
        </p:spPr>
        <p:txBody>
          <a:bodyPr>
            <a:normAutofit/>
          </a:bodyPr>
          <a:lstStyle/>
          <a:p>
            <a:r>
              <a:rPr lang="en-US" sz="3200" smtClean="0">
                <a:solidFill>
                  <a:schemeClr val="tx1"/>
                </a:solidFill>
              </a:rPr>
              <a:t>Ineficiência perante boas configurações de segurança</a:t>
            </a:r>
            <a:endParaRPr lang="id-ID" sz="3200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E2C88-6C8F-484D-AF69-578F576B1F44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82" name="Rounded Rectangle 81"/>
          <p:cNvSpPr/>
          <p:nvPr/>
        </p:nvSpPr>
        <p:spPr>
          <a:xfrm>
            <a:off x="11471564" y="372774"/>
            <a:ext cx="431078" cy="298739"/>
          </a:xfrm>
          <a:prstGeom prst="roundRect">
            <a:avLst>
              <a:gd name="adj" fmla="val 50000"/>
            </a:avLst>
          </a:prstGeom>
          <a:solidFill>
            <a:schemeClr val="tx1">
              <a:lumMod val="95000"/>
              <a:lumOff val="5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3" name="Rounded Rectangle 82"/>
          <p:cNvSpPr/>
          <p:nvPr/>
        </p:nvSpPr>
        <p:spPr>
          <a:xfrm>
            <a:off x="-410316" y="372774"/>
            <a:ext cx="654392" cy="298739"/>
          </a:xfrm>
          <a:prstGeom prst="roundRect">
            <a:avLst>
              <a:gd name="adj" fmla="val 50000"/>
            </a:avLst>
          </a:prstGeom>
          <a:solidFill>
            <a:srgbClr val="995C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80" name="Rounded Rectangle 179"/>
          <p:cNvSpPr/>
          <p:nvPr/>
        </p:nvSpPr>
        <p:spPr>
          <a:xfrm flipH="1">
            <a:off x="244075" y="2729553"/>
            <a:ext cx="2340110" cy="2160323"/>
          </a:xfrm>
          <a:prstGeom prst="roundRect">
            <a:avLst>
              <a:gd name="adj" fmla="val 7215"/>
            </a:avLst>
          </a:prstGeom>
          <a:solidFill>
            <a:srgbClr val="995C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1400" dirty="0" err="1" smtClean="0">
                <a:solidFill>
                  <a:schemeClr val="bg1"/>
                </a:solidFill>
                <a:latin typeface="Lato" panose="020F0502020204030203" pitchFamily="34" charset="0"/>
              </a:rPr>
              <a:t>Podemos</a:t>
            </a:r>
            <a:r>
              <a:rPr lang="en-AU" sz="1400" dirty="0" smtClean="0">
                <a:solidFill>
                  <a:schemeClr val="bg1"/>
                </a:solidFill>
                <a:latin typeface="Lato" panose="020F0502020204030203" pitchFamily="34" charset="0"/>
              </a:rPr>
              <a:t> </a:t>
            </a:r>
            <a:r>
              <a:rPr lang="en-AU" sz="1400" dirty="0" err="1" smtClean="0">
                <a:solidFill>
                  <a:schemeClr val="bg1"/>
                </a:solidFill>
                <a:latin typeface="Lato" panose="020F0502020204030203" pitchFamily="34" charset="0"/>
              </a:rPr>
              <a:t>notar</a:t>
            </a:r>
            <a:r>
              <a:rPr lang="en-AU" sz="1400" dirty="0" smtClean="0">
                <a:solidFill>
                  <a:schemeClr val="bg1"/>
                </a:solidFill>
                <a:latin typeface="Lato" panose="020F0502020204030203" pitchFamily="34" charset="0"/>
              </a:rPr>
              <a:t> </a:t>
            </a:r>
            <a:r>
              <a:rPr lang="en-AU" sz="1400" dirty="0" err="1" smtClean="0">
                <a:solidFill>
                  <a:schemeClr val="bg1"/>
                </a:solidFill>
                <a:latin typeface="Lato" panose="020F0502020204030203" pitchFamily="34" charset="0"/>
              </a:rPr>
              <a:t>claramento</a:t>
            </a:r>
            <a:r>
              <a:rPr lang="en-AU" sz="1400" dirty="0" smtClean="0">
                <a:solidFill>
                  <a:schemeClr val="bg1"/>
                </a:solidFill>
                <a:latin typeface="Lato" panose="020F0502020204030203" pitchFamily="34" charset="0"/>
              </a:rPr>
              <a:t> o </a:t>
            </a:r>
            <a:r>
              <a:rPr lang="en-AU" sz="1400" dirty="0" err="1" smtClean="0">
                <a:solidFill>
                  <a:schemeClr val="bg1"/>
                </a:solidFill>
                <a:latin typeface="Lato" panose="020F0502020204030203" pitchFamily="34" charset="0"/>
              </a:rPr>
              <a:t>efeito</a:t>
            </a:r>
            <a:r>
              <a:rPr lang="en-AU" sz="1400" dirty="0" smtClean="0">
                <a:solidFill>
                  <a:schemeClr val="bg1"/>
                </a:solidFill>
                <a:latin typeface="Lato" panose="020F0502020204030203" pitchFamily="34" charset="0"/>
              </a:rPr>
              <a:t> de </a:t>
            </a:r>
            <a:r>
              <a:rPr lang="en-AU" sz="1400" dirty="0" err="1" smtClean="0">
                <a:solidFill>
                  <a:schemeClr val="bg1"/>
                </a:solidFill>
                <a:latin typeface="Lato" panose="020F0502020204030203" pitchFamily="34" charset="0"/>
              </a:rPr>
              <a:t>uma</a:t>
            </a:r>
            <a:r>
              <a:rPr lang="en-AU" sz="1400" dirty="0" smtClean="0">
                <a:solidFill>
                  <a:schemeClr val="bg1"/>
                </a:solidFill>
                <a:latin typeface="Lato" panose="020F0502020204030203" pitchFamily="34" charset="0"/>
              </a:rPr>
              <a:t> boa </a:t>
            </a:r>
            <a:r>
              <a:rPr lang="en-AU" sz="1400" dirty="0" err="1" smtClean="0">
                <a:solidFill>
                  <a:schemeClr val="bg1"/>
                </a:solidFill>
                <a:latin typeface="Lato" panose="020F0502020204030203" pitchFamily="34" charset="0"/>
              </a:rPr>
              <a:t>configuração</a:t>
            </a:r>
            <a:r>
              <a:rPr lang="en-AU" sz="1400" dirty="0" smtClean="0">
                <a:solidFill>
                  <a:schemeClr val="bg1"/>
                </a:solidFill>
                <a:latin typeface="Lato" panose="020F0502020204030203" pitchFamily="34" charset="0"/>
              </a:rPr>
              <a:t> de </a:t>
            </a:r>
            <a:r>
              <a:rPr lang="en-AU" sz="1400" dirty="0" err="1" smtClean="0">
                <a:solidFill>
                  <a:schemeClr val="bg1"/>
                </a:solidFill>
                <a:latin typeface="Lato" panose="020F0502020204030203" pitchFamily="34" charset="0"/>
              </a:rPr>
              <a:t>segurança</a:t>
            </a:r>
            <a:r>
              <a:rPr lang="en-AU" sz="1400" dirty="0" smtClean="0">
                <a:solidFill>
                  <a:schemeClr val="bg1"/>
                </a:solidFill>
                <a:latin typeface="Lato" panose="020F0502020204030203" pitchFamily="34" charset="0"/>
              </a:rPr>
              <a:t>. </a:t>
            </a:r>
            <a:r>
              <a:rPr lang="en-AU" sz="1400" dirty="0" err="1" smtClean="0">
                <a:solidFill>
                  <a:schemeClr val="bg1"/>
                </a:solidFill>
                <a:latin typeface="Lato" panose="020F0502020204030203" pitchFamily="34" charset="0"/>
              </a:rPr>
              <a:t>Escanear</a:t>
            </a:r>
            <a:r>
              <a:rPr lang="en-AU" sz="1400" dirty="0" smtClean="0">
                <a:solidFill>
                  <a:schemeClr val="bg1"/>
                </a:solidFill>
                <a:latin typeface="Lato" panose="020F0502020204030203" pitchFamily="34" charset="0"/>
              </a:rPr>
              <a:t> a porta de um </a:t>
            </a:r>
            <a:r>
              <a:rPr lang="en-AU" sz="1400" dirty="0" err="1" smtClean="0">
                <a:solidFill>
                  <a:schemeClr val="bg1"/>
                </a:solidFill>
                <a:latin typeface="Lato" panose="020F0502020204030203" pitchFamily="34" charset="0"/>
              </a:rPr>
              <a:t>determinado</a:t>
            </a:r>
            <a:r>
              <a:rPr lang="en-AU" sz="1400" dirty="0" smtClean="0">
                <a:solidFill>
                  <a:schemeClr val="bg1"/>
                </a:solidFill>
                <a:latin typeface="Lato" panose="020F0502020204030203" pitchFamily="34" charset="0"/>
              </a:rPr>
              <a:t> </a:t>
            </a:r>
            <a:r>
              <a:rPr lang="en-AU" sz="1400" dirty="0" err="1" smtClean="0">
                <a:solidFill>
                  <a:schemeClr val="bg1"/>
                </a:solidFill>
                <a:latin typeface="Lato" panose="020F0502020204030203" pitchFamily="34" charset="0"/>
              </a:rPr>
              <a:t>endereço</a:t>
            </a:r>
            <a:r>
              <a:rPr lang="en-AU" sz="1400" dirty="0" smtClean="0">
                <a:solidFill>
                  <a:schemeClr val="bg1"/>
                </a:solidFill>
                <a:latin typeface="Lato" panose="020F0502020204030203" pitchFamily="34" charset="0"/>
              </a:rPr>
              <a:t> </a:t>
            </a:r>
            <a:r>
              <a:rPr lang="en-AU" sz="1400" dirty="0" err="1" smtClean="0">
                <a:solidFill>
                  <a:schemeClr val="bg1"/>
                </a:solidFill>
                <a:latin typeface="Lato" panose="020F0502020204030203" pitchFamily="34" charset="0"/>
              </a:rPr>
              <a:t>demorou</a:t>
            </a:r>
            <a:r>
              <a:rPr lang="en-AU" sz="1400" dirty="0" smtClean="0">
                <a:solidFill>
                  <a:schemeClr val="bg1"/>
                </a:solidFill>
                <a:latin typeface="Lato" panose="020F0502020204030203" pitchFamily="34" charset="0"/>
              </a:rPr>
              <a:t> 44 </a:t>
            </a:r>
            <a:r>
              <a:rPr lang="en-AU" sz="1400" dirty="0" err="1" smtClean="0">
                <a:solidFill>
                  <a:schemeClr val="bg1"/>
                </a:solidFill>
                <a:latin typeface="Lato" panose="020F0502020204030203" pitchFamily="34" charset="0"/>
              </a:rPr>
              <a:t>minutos</a:t>
            </a:r>
            <a:r>
              <a:rPr lang="en-AU" sz="1400" dirty="0" smtClean="0">
                <a:solidFill>
                  <a:schemeClr val="bg1"/>
                </a:solidFill>
                <a:latin typeface="Lato" panose="020F0502020204030203" pitchFamily="34" charset="0"/>
              </a:rPr>
              <a:t>, </a:t>
            </a:r>
            <a:r>
              <a:rPr lang="en-AU" sz="1400" dirty="0" err="1" smtClean="0">
                <a:solidFill>
                  <a:schemeClr val="bg1"/>
                </a:solidFill>
                <a:latin typeface="Lato" panose="020F0502020204030203" pitchFamily="34" charset="0"/>
              </a:rPr>
              <a:t>quando</a:t>
            </a:r>
            <a:r>
              <a:rPr lang="en-AU" sz="1400" dirty="0" smtClean="0">
                <a:solidFill>
                  <a:schemeClr val="bg1"/>
                </a:solidFill>
                <a:latin typeface="Lato" panose="020F0502020204030203" pitchFamily="34" charset="0"/>
              </a:rPr>
              <a:t> </a:t>
            </a:r>
            <a:r>
              <a:rPr lang="en-AU" sz="1400" dirty="0" err="1" smtClean="0">
                <a:solidFill>
                  <a:schemeClr val="bg1"/>
                </a:solidFill>
                <a:latin typeface="Lato" panose="020F0502020204030203" pitchFamily="34" charset="0"/>
              </a:rPr>
              <a:t>os</a:t>
            </a:r>
            <a:r>
              <a:rPr lang="en-AU" sz="1400" dirty="0" smtClean="0">
                <a:solidFill>
                  <a:schemeClr val="bg1"/>
                </a:solidFill>
                <a:latin typeface="Lato" panose="020F0502020204030203" pitchFamily="34" charset="0"/>
              </a:rPr>
              <a:t> </a:t>
            </a:r>
            <a:r>
              <a:rPr lang="en-AU" sz="1400" dirty="0" err="1" smtClean="0">
                <a:solidFill>
                  <a:schemeClr val="bg1"/>
                </a:solidFill>
                <a:latin typeface="Lato" panose="020F0502020204030203" pitchFamily="34" charset="0"/>
              </a:rPr>
              <a:t>demais</a:t>
            </a:r>
            <a:r>
              <a:rPr lang="en-AU" sz="1400" dirty="0" smtClean="0">
                <a:solidFill>
                  <a:schemeClr val="bg1"/>
                </a:solidFill>
                <a:latin typeface="Lato" panose="020F0502020204030203" pitchFamily="34" charset="0"/>
              </a:rPr>
              <a:t> </a:t>
            </a:r>
            <a:r>
              <a:rPr lang="en-AU" sz="1400" dirty="0" err="1" smtClean="0">
                <a:solidFill>
                  <a:schemeClr val="bg1"/>
                </a:solidFill>
                <a:latin typeface="Lato" panose="020F0502020204030203" pitchFamily="34" charset="0"/>
              </a:rPr>
              <a:t>demoraram</a:t>
            </a:r>
            <a:r>
              <a:rPr lang="en-AU" sz="1400" dirty="0" smtClean="0">
                <a:solidFill>
                  <a:schemeClr val="bg1"/>
                </a:solidFill>
                <a:latin typeface="Lato" panose="020F0502020204030203" pitchFamily="34" charset="0"/>
              </a:rPr>
              <a:t> </a:t>
            </a:r>
            <a:r>
              <a:rPr lang="en-AU" sz="1400" dirty="0" err="1" smtClean="0">
                <a:solidFill>
                  <a:schemeClr val="bg1"/>
                </a:solidFill>
                <a:latin typeface="Lato" panose="020F0502020204030203" pitchFamily="34" charset="0"/>
              </a:rPr>
              <a:t>segundos</a:t>
            </a:r>
            <a:r>
              <a:rPr lang="en-AU" sz="1400" dirty="0" smtClean="0">
                <a:solidFill>
                  <a:schemeClr val="bg1"/>
                </a:solidFill>
                <a:latin typeface="Lato" panose="020F0502020204030203" pitchFamily="34" charset="0"/>
              </a:rPr>
              <a:t>.</a:t>
            </a:r>
            <a:endParaRPr lang="en-AU" sz="1400" dirty="0">
              <a:solidFill>
                <a:schemeClr val="bg1"/>
              </a:solidFill>
              <a:latin typeface="Lato" panose="020F0502020204030203" pitchFamily="34" charset="0"/>
            </a:endParaRPr>
          </a:p>
        </p:txBody>
      </p:sp>
      <p:sp>
        <p:nvSpPr>
          <p:cNvPr id="35" name="Picture Placeholder 7"/>
          <p:cNvSpPr txBox="1">
            <a:spLocks/>
          </p:cNvSpPr>
          <p:nvPr/>
        </p:nvSpPr>
        <p:spPr>
          <a:xfrm>
            <a:off x="-83120" y="21766"/>
            <a:ext cx="12192000" cy="5367651"/>
          </a:xfrm>
          <a:prstGeom prst="rect">
            <a:avLst/>
          </a:prstGeom>
        </p:spPr>
      </p:sp>
      <p:sp>
        <p:nvSpPr>
          <p:cNvPr id="192" name="Rounded Rectangle 191"/>
          <p:cNvSpPr/>
          <p:nvPr/>
        </p:nvSpPr>
        <p:spPr>
          <a:xfrm>
            <a:off x="9784211" y="1799425"/>
            <a:ext cx="2324669" cy="2112032"/>
          </a:xfrm>
          <a:prstGeom prst="roundRect">
            <a:avLst>
              <a:gd name="adj" fmla="val 7215"/>
            </a:avLst>
          </a:prstGeom>
          <a:solidFill>
            <a:srgbClr val="995C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1400" smtClean="0">
                <a:solidFill>
                  <a:schemeClr val="bg1"/>
                </a:solidFill>
                <a:latin typeface="Lato" panose="020F0502020204030203" pitchFamily="34" charset="0"/>
              </a:rPr>
              <a:t>Informações como Sistema Operacional utilizado ou tipo do equipamento podem ser utilizadas para procurar vulnerabilidades já  conhecidas e passíveis de ataques.</a:t>
            </a:r>
            <a:endParaRPr lang="en-AU" sz="1400" dirty="0">
              <a:solidFill>
                <a:schemeClr val="bg1"/>
              </a:solidFill>
              <a:latin typeface="Lato" panose="020F0502020204030203" pitchFamily="34" charset="0"/>
            </a:endParaRPr>
          </a:p>
        </p:txBody>
      </p:sp>
      <p:grpSp>
        <p:nvGrpSpPr>
          <p:cNvPr id="177" name="Group 176"/>
          <p:cNvGrpSpPr/>
          <p:nvPr/>
        </p:nvGrpSpPr>
        <p:grpSpPr>
          <a:xfrm rot="10800000" flipH="1">
            <a:off x="1325152" y="4889872"/>
            <a:ext cx="2918344" cy="496034"/>
            <a:chOff x="1652259" y="4256917"/>
            <a:chExt cx="1206254" cy="360191"/>
          </a:xfrm>
        </p:grpSpPr>
        <p:cxnSp>
          <p:nvCxnSpPr>
            <p:cNvPr id="178" name="Straight Connector 177"/>
            <p:cNvCxnSpPr/>
            <p:nvPr/>
          </p:nvCxnSpPr>
          <p:spPr>
            <a:xfrm flipH="1">
              <a:off x="1652259" y="4256917"/>
              <a:ext cx="1206254" cy="0"/>
            </a:xfrm>
            <a:prstGeom prst="line">
              <a:avLst/>
            </a:prstGeom>
            <a:ln>
              <a:solidFill>
                <a:srgbClr val="995C95"/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9" name="Straight Connector 178"/>
            <p:cNvCxnSpPr/>
            <p:nvPr/>
          </p:nvCxnSpPr>
          <p:spPr>
            <a:xfrm flipH="1">
              <a:off x="1652259" y="4256917"/>
              <a:ext cx="0" cy="360191"/>
            </a:xfrm>
            <a:prstGeom prst="line">
              <a:avLst/>
            </a:prstGeom>
            <a:ln>
              <a:solidFill>
                <a:srgbClr val="995C95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9" name="Group 188"/>
          <p:cNvGrpSpPr/>
          <p:nvPr/>
        </p:nvGrpSpPr>
        <p:grpSpPr>
          <a:xfrm rot="10800000">
            <a:off x="9118540" y="3809714"/>
            <a:ext cx="1954451" cy="737552"/>
            <a:chOff x="1652259" y="4256917"/>
            <a:chExt cx="1845247" cy="360191"/>
          </a:xfrm>
        </p:grpSpPr>
        <p:cxnSp>
          <p:nvCxnSpPr>
            <p:cNvPr id="190" name="Straight Connector 189"/>
            <p:cNvCxnSpPr/>
            <p:nvPr/>
          </p:nvCxnSpPr>
          <p:spPr>
            <a:xfrm rot="10800000">
              <a:off x="1652259" y="4256917"/>
              <a:ext cx="1845247" cy="0"/>
            </a:xfrm>
            <a:prstGeom prst="line">
              <a:avLst/>
            </a:prstGeom>
            <a:ln>
              <a:solidFill>
                <a:srgbClr val="995C95"/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1" name="Straight Connector 190"/>
            <p:cNvCxnSpPr/>
            <p:nvPr/>
          </p:nvCxnSpPr>
          <p:spPr>
            <a:xfrm flipH="1">
              <a:off x="1652259" y="4256917"/>
              <a:ext cx="0" cy="360191"/>
            </a:xfrm>
            <a:prstGeom prst="line">
              <a:avLst/>
            </a:prstGeom>
            <a:ln>
              <a:solidFill>
                <a:srgbClr val="995C95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896946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0" grpId="0" animBg="1"/>
      <p:bldP spid="19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/>
          <p:cNvPicPr>
            <a:picLocks noGrp="1" noChangeAspect="1"/>
          </p:cNvPicPr>
          <p:nvPr>
            <p:ph type="pic" sz="quarter" idx="2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25" r="11525"/>
          <a:stretch>
            <a:fillRect/>
          </a:stretch>
        </p:blipFill>
        <p:spPr/>
      </p:pic>
      <p:grpSp>
        <p:nvGrpSpPr>
          <p:cNvPr id="13" name="Group 4"/>
          <p:cNvGrpSpPr>
            <a:grpSpLocks noChangeAspect="1"/>
          </p:cNvGrpSpPr>
          <p:nvPr/>
        </p:nvGrpSpPr>
        <p:grpSpPr bwMode="auto">
          <a:xfrm>
            <a:off x="2633663" y="1464602"/>
            <a:ext cx="6924676" cy="334824"/>
            <a:chOff x="1050" y="2025"/>
            <a:chExt cx="5584" cy="270"/>
          </a:xfrm>
        </p:grpSpPr>
        <p:sp>
          <p:nvSpPr>
            <p:cNvPr id="16" name="Freeform 5"/>
            <p:cNvSpPr>
              <a:spLocks/>
            </p:cNvSpPr>
            <p:nvPr/>
          </p:nvSpPr>
          <p:spPr bwMode="auto">
            <a:xfrm>
              <a:off x="1050" y="2025"/>
              <a:ext cx="5584" cy="270"/>
            </a:xfrm>
            <a:custGeom>
              <a:avLst/>
              <a:gdLst>
                <a:gd name="T0" fmla="*/ 2361 w 2361"/>
                <a:gd name="T1" fmla="*/ 111 h 111"/>
                <a:gd name="T2" fmla="*/ 0 w 2361"/>
                <a:gd name="T3" fmla="*/ 111 h 111"/>
                <a:gd name="T4" fmla="*/ 0 w 2361"/>
                <a:gd name="T5" fmla="*/ 32 h 111"/>
                <a:gd name="T6" fmla="*/ 32 w 2361"/>
                <a:gd name="T7" fmla="*/ 0 h 111"/>
                <a:gd name="T8" fmla="*/ 2330 w 2361"/>
                <a:gd name="T9" fmla="*/ 0 h 111"/>
                <a:gd name="T10" fmla="*/ 2361 w 2361"/>
                <a:gd name="T11" fmla="*/ 32 h 111"/>
                <a:gd name="T12" fmla="*/ 2361 w 2361"/>
                <a:gd name="T13" fmla="*/ 111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61" h="111">
                  <a:moveTo>
                    <a:pt x="2361" y="111"/>
                  </a:moveTo>
                  <a:cubicBezTo>
                    <a:pt x="0" y="111"/>
                    <a:pt x="0" y="111"/>
                    <a:pt x="0" y="11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14"/>
                    <a:pt x="14" y="0"/>
                    <a:pt x="32" y="0"/>
                  </a:cubicBezTo>
                  <a:cubicBezTo>
                    <a:pt x="2330" y="0"/>
                    <a:pt x="2330" y="0"/>
                    <a:pt x="2330" y="0"/>
                  </a:cubicBezTo>
                  <a:cubicBezTo>
                    <a:pt x="2347" y="0"/>
                    <a:pt x="2361" y="14"/>
                    <a:pt x="2361" y="32"/>
                  </a:cubicBezTo>
                  <a:lnTo>
                    <a:pt x="2361" y="11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Oval 6"/>
            <p:cNvSpPr>
              <a:spLocks noChangeArrowheads="1"/>
            </p:cNvSpPr>
            <p:nvPr/>
          </p:nvSpPr>
          <p:spPr bwMode="auto">
            <a:xfrm>
              <a:off x="6022" y="2098"/>
              <a:ext cx="120" cy="124"/>
            </a:xfrm>
            <a:prstGeom prst="ellipse">
              <a:avLst/>
            </a:prstGeom>
            <a:solidFill>
              <a:srgbClr val="FCEE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Oval 7"/>
            <p:cNvSpPr>
              <a:spLocks noChangeArrowheads="1"/>
            </p:cNvSpPr>
            <p:nvPr/>
          </p:nvSpPr>
          <p:spPr bwMode="auto">
            <a:xfrm>
              <a:off x="6209" y="2098"/>
              <a:ext cx="120" cy="124"/>
            </a:xfrm>
            <a:prstGeom prst="ellipse">
              <a:avLst/>
            </a:prstGeom>
            <a:solidFill>
              <a:srgbClr val="39B5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Oval 8"/>
            <p:cNvSpPr>
              <a:spLocks noChangeArrowheads="1"/>
            </p:cNvSpPr>
            <p:nvPr/>
          </p:nvSpPr>
          <p:spPr bwMode="auto">
            <a:xfrm>
              <a:off x="6396" y="2098"/>
              <a:ext cx="120" cy="124"/>
            </a:xfrm>
            <a:prstGeom prst="ellipse">
              <a:avLst/>
            </a:prstGeom>
            <a:solidFill>
              <a:srgbClr val="D307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333374" y="327460"/>
            <a:ext cx="10905239" cy="444500"/>
          </a:xfrm>
        </p:spPr>
        <p:txBody>
          <a:bodyPr>
            <a:normAutofit/>
          </a:bodyPr>
          <a:lstStyle/>
          <a:p>
            <a:r>
              <a:rPr lang="en-US" sz="3200" smtClean="0">
                <a:solidFill>
                  <a:schemeClr val="tx1"/>
                </a:solidFill>
              </a:rPr>
              <a:t>Identificando portas abertas</a:t>
            </a:r>
            <a:endParaRPr lang="id-ID" sz="3200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E2C88-6C8F-484D-AF69-578F576B1F44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82" name="Rounded Rectangle 81"/>
          <p:cNvSpPr/>
          <p:nvPr/>
        </p:nvSpPr>
        <p:spPr>
          <a:xfrm>
            <a:off x="11471564" y="372774"/>
            <a:ext cx="431078" cy="298739"/>
          </a:xfrm>
          <a:prstGeom prst="roundRect">
            <a:avLst>
              <a:gd name="adj" fmla="val 50000"/>
            </a:avLst>
          </a:prstGeom>
          <a:solidFill>
            <a:schemeClr val="tx1">
              <a:lumMod val="95000"/>
              <a:lumOff val="5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3" name="Rounded Rectangle 82"/>
          <p:cNvSpPr/>
          <p:nvPr/>
        </p:nvSpPr>
        <p:spPr>
          <a:xfrm>
            <a:off x="-410316" y="372774"/>
            <a:ext cx="654392" cy="298739"/>
          </a:xfrm>
          <a:prstGeom prst="roundRect">
            <a:avLst>
              <a:gd name="adj" fmla="val 50000"/>
            </a:avLst>
          </a:prstGeom>
          <a:solidFill>
            <a:srgbClr val="995C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80" name="Rounded Rectangle 179"/>
          <p:cNvSpPr/>
          <p:nvPr/>
        </p:nvSpPr>
        <p:spPr>
          <a:xfrm flipH="1">
            <a:off x="83121" y="2531941"/>
            <a:ext cx="2250645" cy="1150470"/>
          </a:xfrm>
          <a:prstGeom prst="roundRect">
            <a:avLst>
              <a:gd name="adj" fmla="val 7215"/>
            </a:avLst>
          </a:prstGeom>
          <a:solidFill>
            <a:srgbClr val="995C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1400" smtClean="0">
                <a:solidFill>
                  <a:schemeClr val="bg1"/>
                </a:solidFill>
                <a:latin typeface="Lato" panose="020F0502020204030203" pitchFamily="34" charset="0"/>
              </a:rPr>
              <a:t>Algumas portas que foram encontradas abertas e podem ser exploradas</a:t>
            </a:r>
            <a:endParaRPr lang="en-AU" sz="1400" dirty="0">
              <a:solidFill>
                <a:schemeClr val="bg1"/>
              </a:solidFill>
              <a:latin typeface="Lato" panose="020F0502020204030203" pitchFamily="34" charset="0"/>
            </a:endParaRPr>
          </a:p>
        </p:txBody>
      </p:sp>
      <p:sp>
        <p:nvSpPr>
          <p:cNvPr id="35" name="Picture Placeholder 7"/>
          <p:cNvSpPr txBox="1">
            <a:spLocks/>
          </p:cNvSpPr>
          <p:nvPr/>
        </p:nvSpPr>
        <p:spPr>
          <a:xfrm>
            <a:off x="-83120" y="21766"/>
            <a:ext cx="12192000" cy="5367651"/>
          </a:xfrm>
          <a:prstGeom prst="rect">
            <a:avLst/>
          </a:prstGeom>
        </p:spPr>
      </p:sp>
      <p:grpSp>
        <p:nvGrpSpPr>
          <p:cNvPr id="177" name="Group 176"/>
          <p:cNvGrpSpPr/>
          <p:nvPr/>
        </p:nvGrpSpPr>
        <p:grpSpPr>
          <a:xfrm rot="10800000" flipH="1">
            <a:off x="1133382" y="3613371"/>
            <a:ext cx="3248166" cy="347307"/>
            <a:chOff x="1652259" y="4256917"/>
            <a:chExt cx="1206254" cy="360191"/>
          </a:xfrm>
        </p:grpSpPr>
        <p:cxnSp>
          <p:nvCxnSpPr>
            <p:cNvPr id="178" name="Straight Connector 177"/>
            <p:cNvCxnSpPr/>
            <p:nvPr/>
          </p:nvCxnSpPr>
          <p:spPr>
            <a:xfrm flipH="1">
              <a:off x="1652259" y="4256917"/>
              <a:ext cx="1206254" cy="0"/>
            </a:xfrm>
            <a:prstGeom prst="line">
              <a:avLst/>
            </a:prstGeom>
            <a:ln>
              <a:solidFill>
                <a:srgbClr val="995C95"/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9" name="Straight Connector 178"/>
            <p:cNvCxnSpPr/>
            <p:nvPr/>
          </p:nvCxnSpPr>
          <p:spPr>
            <a:xfrm flipH="1">
              <a:off x="1652259" y="4256917"/>
              <a:ext cx="0" cy="360191"/>
            </a:xfrm>
            <a:prstGeom prst="line">
              <a:avLst/>
            </a:prstGeom>
            <a:ln>
              <a:solidFill>
                <a:srgbClr val="995C95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22570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/>
          <p:cNvPicPr>
            <a:picLocks noGrp="1" noChangeAspect="1"/>
          </p:cNvPicPr>
          <p:nvPr>
            <p:ph type="pic" sz="quarter" idx="2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25" r="11525"/>
          <a:stretch>
            <a:fillRect/>
          </a:stretch>
        </p:blipFill>
        <p:spPr/>
      </p:pic>
      <p:grpSp>
        <p:nvGrpSpPr>
          <p:cNvPr id="13" name="Group 4"/>
          <p:cNvGrpSpPr>
            <a:grpSpLocks noChangeAspect="1"/>
          </p:cNvGrpSpPr>
          <p:nvPr/>
        </p:nvGrpSpPr>
        <p:grpSpPr bwMode="auto">
          <a:xfrm>
            <a:off x="2633663" y="1464602"/>
            <a:ext cx="6924676" cy="334824"/>
            <a:chOff x="1050" y="2025"/>
            <a:chExt cx="5584" cy="270"/>
          </a:xfrm>
        </p:grpSpPr>
        <p:sp>
          <p:nvSpPr>
            <p:cNvPr id="16" name="Freeform 5"/>
            <p:cNvSpPr>
              <a:spLocks/>
            </p:cNvSpPr>
            <p:nvPr/>
          </p:nvSpPr>
          <p:spPr bwMode="auto">
            <a:xfrm>
              <a:off x="1050" y="2025"/>
              <a:ext cx="5584" cy="270"/>
            </a:xfrm>
            <a:custGeom>
              <a:avLst/>
              <a:gdLst>
                <a:gd name="T0" fmla="*/ 2361 w 2361"/>
                <a:gd name="T1" fmla="*/ 111 h 111"/>
                <a:gd name="T2" fmla="*/ 0 w 2361"/>
                <a:gd name="T3" fmla="*/ 111 h 111"/>
                <a:gd name="T4" fmla="*/ 0 w 2361"/>
                <a:gd name="T5" fmla="*/ 32 h 111"/>
                <a:gd name="T6" fmla="*/ 32 w 2361"/>
                <a:gd name="T7" fmla="*/ 0 h 111"/>
                <a:gd name="T8" fmla="*/ 2330 w 2361"/>
                <a:gd name="T9" fmla="*/ 0 h 111"/>
                <a:gd name="T10" fmla="*/ 2361 w 2361"/>
                <a:gd name="T11" fmla="*/ 32 h 111"/>
                <a:gd name="T12" fmla="*/ 2361 w 2361"/>
                <a:gd name="T13" fmla="*/ 111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61" h="111">
                  <a:moveTo>
                    <a:pt x="2361" y="111"/>
                  </a:moveTo>
                  <a:cubicBezTo>
                    <a:pt x="0" y="111"/>
                    <a:pt x="0" y="111"/>
                    <a:pt x="0" y="11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14"/>
                    <a:pt x="14" y="0"/>
                    <a:pt x="32" y="0"/>
                  </a:cubicBezTo>
                  <a:cubicBezTo>
                    <a:pt x="2330" y="0"/>
                    <a:pt x="2330" y="0"/>
                    <a:pt x="2330" y="0"/>
                  </a:cubicBezTo>
                  <a:cubicBezTo>
                    <a:pt x="2347" y="0"/>
                    <a:pt x="2361" y="14"/>
                    <a:pt x="2361" y="32"/>
                  </a:cubicBezTo>
                  <a:lnTo>
                    <a:pt x="2361" y="11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Oval 6"/>
            <p:cNvSpPr>
              <a:spLocks noChangeArrowheads="1"/>
            </p:cNvSpPr>
            <p:nvPr/>
          </p:nvSpPr>
          <p:spPr bwMode="auto">
            <a:xfrm>
              <a:off x="6022" y="2098"/>
              <a:ext cx="120" cy="124"/>
            </a:xfrm>
            <a:prstGeom prst="ellipse">
              <a:avLst/>
            </a:prstGeom>
            <a:solidFill>
              <a:srgbClr val="FCEE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Oval 7"/>
            <p:cNvSpPr>
              <a:spLocks noChangeArrowheads="1"/>
            </p:cNvSpPr>
            <p:nvPr/>
          </p:nvSpPr>
          <p:spPr bwMode="auto">
            <a:xfrm>
              <a:off x="6209" y="2098"/>
              <a:ext cx="120" cy="124"/>
            </a:xfrm>
            <a:prstGeom prst="ellipse">
              <a:avLst/>
            </a:prstGeom>
            <a:solidFill>
              <a:srgbClr val="39B5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Oval 8"/>
            <p:cNvSpPr>
              <a:spLocks noChangeArrowheads="1"/>
            </p:cNvSpPr>
            <p:nvPr/>
          </p:nvSpPr>
          <p:spPr bwMode="auto">
            <a:xfrm>
              <a:off x="6396" y="2098"/>
              <a:ext cx="120" cy="124"/>
            </a:xfrm>
            <a:prstGeom prst="ellipse">
              <a:avLst/>
            </a:prstGeom>
            <a:solidFill>
              <a:srgbClr val="D307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333374" y="327460"/>
            <a:ext cx="10905239" cy="444500"/>
          </a:xfrm>
        </p:spPr>
        <p:txBody>
          <a:bodyPr>
            <a:normAutofit/>
          </a:bodyPr>
          <a:lstStyle/>
          <a:p>
            <a:r>
              <a:rPr lang="en-US" sz="3200" smtClean="0">
                <a:solidFill>
                  <a:schemeClr val="tx1"/>
                </a:solidFill>
              </a:rPr>
              <a:t>Escaneamento de versão</a:t>
            </a:r>
            <a:endParaRPr lang="id-ID" sz="3200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E2C88-6C8F-484D-AF69-578F576B1F44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82" name="Rounded Rectangle 81"/>
          <p:cNvSpPr/>
          <p:nvPr/>
        </p:nvSpPr>
        <p:spPr>
          <a:xfrm>
            <a:off x="11471564" y="372774"/>
            <a:ext cx="431078" cy="298739"/>
          </a:xfrm>
          <a:prstGeom prst="roundRect">
            <a:avLst>
              <a:gd name="adj" fmla="val 50000"/>
            </a:avLst>
          </a:prstGeom>
          <a:solidFill>
            <a:schemeClr val="tx1">
              <a:lumMod val="95000"/>
              <a:lumOff val="5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3" name="Rounded Rectangle 82"/>
          <p:cNvSpPr/>
          <p:nvPr/>
        </p:nvSpPr>
        <p:spPr>
          <a:xfrm>
            <a:off x="-410316" y="372774"/>
            <a:ext cx="654392" cy="298739"/>
          </a:xfrm>
          <a:prstGeom prst="roundRect">
            <a:avLst>
              <a:gd name="adj" fmla="val 50000"/>
            </a:avLst>
          </a:prstGeom>
          <a:solidFill>
            <a:srgbClr val="995C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35" name="Picture Placeholder 7"/>
          <p:cNvSpPr txBox="1">
            <a:spLocks/>
          </p:cNvSpPr>
          <p:nvPr/>
        </p:nvSpPr>
        <p:spPr>
          <a:xfrm>
            <a:off x="-83120" y="21766"/>
            <a:ext cx="12192000" cy="5367651"/>
          </a:xfrm>
          <a:prstGeom prst="rect">
            <a:avLst/>
          </a:prstGeom>
        </p:spPr>
      </p:sp>
      <p:grpSp>
        <p:nvGrpSpPr>
          <p:cNvPr id="34" name="Group 33"/>
          <p:cNvGrpSpPr/>
          <p:nvPr/>
        </p:nvGrpSpPr>
        <p:grpSpPr>
          <a:xfrm rot="10800000" flipH="1">
            <a:off x="1225417" y="2318413"/>
            <a:ext cx="2950798" cy="347307"/>
            <a:chOff x="1652259" y="4256917"/>
            <a:chExt cx="1206254" cy="360191"/>
          </a:xfrm>
        </p:grpSpPr>
        <p:cxnSp>
          <p:nvCxnSpPr>
            <p:cNvPr id="36" name="Straight Connector 35"/>
            <p:cNvCxnSpPr/>
            <p:nvPr/>
          </p:nvCxnSpPr>
          <p:spPr>
            <a:xfrm flipH="1">
              <a:off x="1652259" y="4256917"/>
              <a:ext cx="1206254" cy="0"/>
            </a:xfrm>
            <a:prstGeom prst="line">
              <a:avLst/>
            </a:prstGeom>
            <a:ln>
              <a:solidFill>
                <a:srgbClr val="995C95"/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 flipH="1">
              <a:off x="1652259" y="4256917"/>
              <a:ext cx="0" cy="360191"/>
            </a:xfrm>
            <a:prstGeom prst="line">
              <a:avLst/>
            </a:prstGeom>
            <a:ln>
              <a:solidFill>
                <a:srgbClr val="995C95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3" name="Rounded Rectangle 32"/>
          <p:cNvSpPr/>
          <p:nvPr/>
        </p:nvSpPr>
        <p:spPr>
          <a:xfrm flipH="1">
            <a:off x="244075" y="1065132"/>
            <a:ext cx="2225989" cy="2057637"/>
          </a:xfrm>
          <a:prstGeom prst="roundRect">
            <a:avLst>
              <a:gd name="adj" fmla="val 7215"/>
            </a:avLst>
          </a:prstGeom>
          <a:solidFill>
            <a:srgbClr val="995C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1200" b="1" smtClean="0">
                <a:solidFill>
                  <a:schemeClr val="bg1"/>
                </a:solidFill>
                <a:latin typeface="Lato" panose="020F0502020204030203" pitchFamily="34" charset="0"/>
              </a:rPr>
              <a:t>Nmap –sS 192.168.0.NUMERO_PORTA -A</a:t>
            </a:r>
          </a:p>
          <a:p>
            <a:pPr algn="ctr"/>
            <a:endParaRPr lang="en-AU" sz="1200" b="1">
              <a:solidFill>
                <a:schemeClr val="bg1"/>
              </a:solidFill>
              <a:latin typeface="Lato" panose="020F0502020204030203" pitchFamily="34" charset="0"/>
            </a:endParaRPr>
          </a:p>
          <a:p>
            <a:pPr algn="ctr"/>
            <a:r>
              <a:rPr lang="en-AU" sz="1200" smtClean="0">
                <a:solidFill>
                  <a:schemeClr val="bg1"/>
                </a:solidFill>
                <a:latin typeface="Lato" panose="020F0502020204030203" pitchFamily="34" charset="0"/>
              </a:rPr>
              <a:t>Ligeiramente diferente do comando utilizado anteriormente, esse comando conta com o parâmetro –A faz escaneamento de versão.</a:t>
            </a:r>
            <a:endParaRPr lang="en-AU" sz="1200" dirty="0">
              <a:solidFill>
                <a:schemeClr val="bg1"/>
              </a:solidFill>
              <a:latin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7043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4"/>
          <p:cNvGrpSpPr>
            <a:grpSpLocks noChangeAspect="1"/>
          </p:cNvGrpSpPr>
          <p:nvPr/>
        </p:nvGrpSpPr>
        <p:grpSpPr bwMode="auto">
          <a:xfrm>
            <a:off x="2633663" y="1464602"/>
            <a:ext cx="6924676" cy="334824"/>
            <a:chOff x="1050" y="2025"/>
            <a:chExt cx="5584" cy="270"/>
          </a:xfrm>
        </p:grpSpPr>
        <p:sp>
          <p:nvSpPr>
            <p:cNvPr id="16" name="Freeform 5"/>
            <p:cNvSpPr>
              <a:spLocks/>
            </p:cNvSpPr>
            <p:nvPr/>
          </p:nvSpPr>
          <p:spPr bwMode="auto">
            <a:xfrm>
              <a:off x="1050" y="2025"/>
              <a:ext cx="5584" cy="270"/>
            </a:xfrm>
            <a:custGeom>
              <a:avLst/>
              <a:gdLst>
                <a:gd name="T0" fmla="*/ 2361 w 2361"/>
                <a:gd name="T1" fmla="*/ 111 h 111"/>
                <a:gd name="T2" fmla="*/ 0 w 2361"/>
                <a:gd name="T3" fmla="*/ 111 h 111"/>
                <a:gd name="T4" fmla="*/ 0 w 2361"/>
                <a:gd name="T5" fmla="*/ 32 h 111"/>
                <a:gd name="T6" fmla="*/ 32 w 2361"/>
                <a:gd name="T7" fmla="*/ 0 h 111"/>
                <a:gd name="T8" fmla="*/ 2330 w 2361"/>
                <a:gd name="T9" fmla="*/ 0 h 111"/>
                <a:gd name="T10" fmla="*/ 2361 w 2361"/>
                <a:gd name="T11" fmla="*/ 32 h 111"/>
                <a:gd name="T12" fmla="*/ 2361 w 2361"/>
                <a:gd name="T13" fmla="*/ 111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61" h="111">
                  <a:moveTo>
                    <a:pt x="2361" y="111"/>
                  </a:moveTo>
                  <a:cubicBezTo>
                    <a:pt x="0" y="111"/>
                    <a:pt x="0" y="111"/>
                    <a:pt x="0" y="11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14"/>
                    <a:pt x="14" y="0"/>
                    <a:pt x="32" y="0"/>
                  </a:cubicBezTo>
                  <a:cubicBezTo>
                    <a:pt x="2330" y="0"/>
                    <a:pt x="2330" y="0"/>
                    <a:pt x="2330" y="0"/>
                  </a:cubicBezTo>
                  <a:cubicBezTo>
                    <a:pt x="2347" y="0"/>
                    <a:pt x="2361" y="14"/>
                    <a:pt x="2361" y="32"/>
                  </a:cubicBezTo>
                  <a:lnTo>
                    <a:pt x="2361" y="11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Oval 6"/>
            <p:cNvSpPr>
              <a:spLocks noChangeArrowheads="1"/>
            </p:cNvSpPr>
            <p:nvPr/>
          </p:nvSpPr>
          <p:spPr bwMode="auto">
            <a:xfrm>
              <a:off x="6022" y="2098"/>
              <a:ext cx="120" cy="124"/>
            </a:xfrm>
            <a:prstGeom prst="ellipse">
              <a:avLst/>
            </a:prstGeom>
            <a:solidFill>
              <a:srgbClr val="FCEE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Oval 7"/>
            <p:cNvSpPr>
              <a:spLocks noChangeArrowheads="1"/>
            </p:cNvSpPr>
            <p:nvPr/>
          </p:nvSpPr>
          <p:spPr bwMode="auto">
            <a:xfrm>
              <a:off x="6209" y="2098"/>
              <a:ext cx="120" cy="124"/>
            </a:xfrm>
            <a:prstGeom prst="ellipse">
              <a:avLst/>
            </a:prstGeom>
            <a:solidFill>
              <a:srgbClr val="39B5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Oval 8"/>
            <p:cNvSpPr>
              <a:spLocks noChangeArrowheads="1"/>
            </p:cNvSpPr>
            <p:nvPr/>
          </p:nvSpPr>
          <p:spPr bwMode="auto">
            <a:xfrm>
              <a:off x="6396" y="2098"/>
              <a:ext cx="120" cy="124"/>
            </a:xfrm>
            <a:prstGeom prst="ellipse">
              <a:avLst/>
            </a:prstGeom>
            <a:solidFill>
              <a:srgbClr val="D307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E2C88-6C8F-484D-AF69-578F576B1F44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82" name="Rounded Rectangle 81"/>
          <p:cNvSpPr/>
          <p:nvPr/>
        </p:nvSpPr>
        <p:spPr>
          <a:xfrm>
            <a:off x="11471564" y="372774"/>
            <a:ext cx="431078" cy="298739"/>
          </a:xfrm>
          <a:prstGeom prst="roundRect">
            <a:avLst>
              <a:gd name="adj" fmla="val 50000"/>
            </a:avLst>
          </a:prstGeom>
          <a:solidFill>
            <a:schemeClr val="tx1">
              <a:lumMod val="95000"/>
              <a:lumOff val="5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3" name="Rounded Rectangle 82"/>
          <p:cNvSpPr/>
          <p:nvPr/>
        </p:nvSpPr>
        <p:spPr>
          <a:xfrm>
            <a:off x="-410316" y="372774"/>
            <a:ext cx="654392" cy="298739"/>
          </a:xfrm>
          <a:prstGeom prst="roundRect">
            <a:avLst>
              <a:gd name="adj" fmla="val 50000"/>
            </a:avLst>
          </a:prstGeom>
          <a:solidFill>
            <a:srgbClr val="995C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35" name="Picture Placeholder 7"/>
          <p:cNvSpPr txBox="1">
            <a:spLocks/>
          </p:cNvSpPr>
          <p:nvPr/>
        </p:nvSpPr>
        <p:spPr>
          <a:xfrm>
            <a:off x="-83120" y="21766"/>
            <a:ext cx="12192000" cy="5367651"/>
          </a:xfrm>
          <a:prstGeom prst="rect">
            <a:avLst/>
          </a:prstGeom>
        </p:spPr>
      </p:sp>
      <p:pic>
        <p:nvPicPr>
          <p:cNvPr id="6" name="Picture Placeholder 5"/>
          <p:cNvPicPr>
            <a:picLocks noGrp="1" noChangeAspect="1"/>
          </p:cNvPicPr>
          <p:nvPr>
            <p:ph type="pic" sz="quarter" idx="2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25" r="1152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94896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21272F">
              <a:alpha val="9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9" name="Text Placeholder 4"/>
          <p:cNvSpPr txBox="1">
            <a:spLocks/>
          </p:cNvSpPr>
          <p:nvPr/>
        </p:nvSpPr>
        <p:spPr>
          <a:xfrm>
            <a:off x="378983" y="2653648"/>
            <a:ext cx="11434034" cy="53090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5400" dirty="0" err="1" smtClean="0">
                <a:solidFill>
                  <a:schemeClr val="bg1"/>
                </a:solidFill>
              </a:rPr>
              <a:t>Perguntas</a:t>
            </a:r>
            <a:endParaRPr lang="en-US" sz="5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6424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 Placeholder 32"/>
          <p:cNvSpPr txBox="1">
            <a:spLocks/>
          </p:cNvSpPr>
          <p:nvPr/>
        </p:nvSpPr>
        <p:spPr>
          <a:xfrm>
            <a:off x="1327768" y="4018762"/>
            <a:ext cx="1995898" cy="190002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en-US" sz="1600" smtClean="0">
                <a:solidFill>
                  <a:schemeClr val="tx1">
                    <a:lumMod val="65000"/>
                    <a:lumOff val="35000"/>
                  </a:schemeClr>
                </a:solidFill>
                <a:latin typeface="Lato Light" panose="020F0302020204030203" pitchFamily="34" charset="0"/>
              </a:rPr>
              <a:t>Explicação de conceitos como o de vulnerabilidade,porta, Firewall e o da própria varredura de portas.</a:t>
            </a:r>
            <a:endParaRPr lang="en-US" sz="1600" dirty="0">
              <a:solidFill>
                <a:schemeClr val="tx1">
                  <a:lumMod val="65000"/>
                  <a:lumOff val="35000"/>
                </a:schemeClr>
              </a:solidFill>
              <a:latin typeface="Lato Light" panose="020F0302020204030203" pitchFamily="34" charset="0"/>
            </a:endParaRPr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350315" y="300078"/>
            <a:ext cx="10905239" cy="444500"/>
          </a:xfrm>
        </p:spPr>
        <p:txBody>
          <a:bodyPr>
            <a:normAutofit/>
          </a:bodyPr>
          <a:lstStyle/>
          <a:p>
            <a:r>
              <a:rPr lang="en-US" sz="3200" smtClean="0"/>
              <a:t>Agenda</a:t>
            </a:r>
            <a:endParaRPr lang="id-ID" sz="3200" dirty="0"/>
          </a:p>
        </p:txBody>
      </p:sp>
      <p:sp>
        <p:nvSpPr>
          <p:cNvPr id="25" name="Text Placeholder 33"/>
          <p:cNvSpPr txBox="1">
            <a:spLocks/>
          </p:cNvSpPr>
          <p:nvPr/>
        </p:nvSpPr>
        <p:spPr>
          <a:xfrm>
            <a:off x="1327768" y="3766015"/>
            <a:ext cx="1995898" cy="280177"/>
          </a:xfrm>
          <a:prstGeom prst="rect">
            <a:avLst/>
          </a:prstGeom>
        </p:spPr>
        <p:txBody>
          <a:bodyPr lIns="0" tIns="0" rIns="0" bIns="0"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AU" sz="1600" b="1" smtClean="0">
                <a:solidFill>
                  <a:srgbClr val="995C95"/>
                </a:solidFill>
                <a:latin typeface="Lato" panose="020F0502020204030203" pitchFamily="34" charset="0"/>
              </a:rPr>
              <a:t>Conceitos Essenciais</a:t>
            </a:r>
            <a:endParaRPr lang="en-AU" sz="1600" b="1" dirty="0">
              <a:solidFill>
                <a:srgbClr val="995C95"/>
              </a:solidFill>
              <a:latin typeface="Lato" panose="020F0502020204030203" pitchFamily="34" charset="0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3852797" y="1538357"/>
            <a:ext cx="1881899" cy="1881899"/>
          </a:xfrm>
          <a:prstGeom prst="ellipse">
            <a:avLst/>
          </a:prstGeom>
          <a:solidFill>
            <a:srgbClr val="995C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5400" dirty="0">
              <a:solidFill>
                <a:schemeClr val="bg1"/>
              </a:solidFill>
            </a:endParaRPr>
          </a:p>
        </p:txBody>
      </p:sp>
      <p:sp>
        <p:nvSpPr>
          <p:cNvPr id="26" name="Oval 25"/>
          <p:cNvSpPr/>
          <p:nvPr/>
        </p:nvSpPr>
        <p:spPr>
          <a:xfrm>
            <a:off x="8788855" y="1538357"/>
            <a:ext cx="1881899" cy="1881899"/>
          </a:xfrm>
          <a:prstGeom prst="ellipse">
            <a:avLst/>
          </a:prstGeom>
          <a:solidFill>
            <a:srgbClr val="995C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 dirty="0">
              <a:solidFill>
                <a:schemeClr val="bg1"/>
              </a:solidFill>
              <a:latin typeface="FontAwesome" pitchFamily="2" charset="0"/>
            </a:endParaRPr>
          </a:p>
        </p:txBody>
      </p:sp>
      <p:sp>
        <p:nvSpPr>
          <p:cNvPr id="28" name="Text Placeholder 32"/>
          <p:cNvSpPr txBox="1">
            <a:spLocks/>
          </p:cNvSpPr>
          <p:nvPr/>
        </p:nvSpPr>
        <p:spPr>
          <a:xfrm>
            <a:off x="3795797" y="4018762"/>
            <a:ext cx="1995898" cy="190002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en-US" sz="1600" smtClean="0">
                <a:solidFill>
                  <a:schemeClr val="tx1">
                    <a:lumMod val="65000"/>
                    <a:lumOff val="35000"/>
                  </a:schemeClr>
                </a:solidFill>
                <a:latin typeface="Lato Light" panose="020F0302020204030203" pitchFamily="34" charset="0"/>
              </a:rPr>
              <a:t>Entendendo o porque  da Varredura de Portas ser essencial para a segurança em TI.</a:t>
            </a:r>
            <a:endParaRPr lang="en-US" sz="1600" dirty="0">
              <a:solidFill>
                <a:schemeClr val="tx1">
                  <a:lumMod val="65000"/>
                  <a:lumOff val="35000"/>
                </a:schemeClr>
              </a:solidFill>
              <a:latin typeface="Lato Light" panose="020F0302020204030203" pitchFamily="34" charset="0"/>
            </a:endParaRPr>
          </a:p>
        </p:txBody>
      </p:sp>
      <p:sp>
        <p:nvSpPr>
          <p:cNvPr id="29" name="Text Placeholder 33"/>
          <p:cNvSpPr txBox="1">
            <a:spLocks/>
          </p:cNvSpPr>
          <p:nvPr/>
        </p:nvSpPr>
        <p:spPr>
          <a:xfrm>
            <a:off x="3795797" y="3766015"/>
            <a:ext cx="1995898" cy="280177"/>
          </a:xfrm>
          <a:prstGeom prst="rect">
            <a:avLst/>
          </a:prstGeom>
        </p:spPr>
        <p:txBody>
          <a:bodyPr lIns="0" tIns="0" rIns="0" bIns="0"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AU" sz="1600" b="1" smtClean="0">
                <a:solidFill>
                  <a:srgbClr val="995C95"/>
                </a:solidFill>
                <a:latin typeface="Lato" panose="020F0502020204030203" pitchFamily="34" charset="0"/>
              </a:rPr>
              <a:t>Importância</a:t>
            </a:r>
            <a:endParaRPr lang="en-AU" sz="1600" b="1" dirty="0">
              <a:solidFill>
                <a:srgbClr val="995C95"/>
              </a:solidFill>
              <a:latin typeface="Lato" panose="020F0502020204030203" pitchFamily="34" charset="0"/>
            </a:endParaRPr>
          </a:p>
        </p:txBody>
      </p:sp>
      <p:sp>
        <p:nvSpPr>
          <p:cNvPr id="31" name="Text Placeholder 32"/>
          <p:cNvSpPr txBox="1">
            <a:spLocks/>
          </p:cNvSpPr>
          <p:nvPr/>
        </p:nvSpPr>
        <p:spPr>
          <a:xfrm>
            <a:off x="6263826" y="4018762"/>
            <a:ext cx="1995898" cy="190002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en-US" sz="1600" smtClean="0">
                <a:solidFill>
                  <a:schemeClr val="tx1">
                    <a:lumMod val="65000"/>
                    <a:lumOff val="35000"/>
                  </a:schemeClr>
                </a:solidFill>
                <a:latin typeface="Lato Light" panose="020F0302020204030203" pitchFamily="34" charset="0"/>
              </a:rPr>
              <a:t>Conhecendo diferentes formas de realizar varredura de portas e entendendo a diferença das principais técnicas: Nmap e Zmap.</a:t>
            </a:r>
            <a:endParaRPr lang="en-US" sz="1600" dirty="0">
              <a:solidFill>
                <a:schemeClr val="tx1">
                  <a:lumMod val="65000"/>
                  <a:lumOff val="35000"/>
                </a:schemeClr>
              </a:solidFill>
              <a:latin typeface="Lato Light" panose="020F0302020204030203" pitchFamily="34" charset="0"/>
            </a:endParaRPr>
          </a:p>
        </p:txBody>
      </p:sp>
      <p:sp>
        <p:nvSpPr>
          <p:cNvPr id="32" name="Text Placeholder 33"/>
          <p:cNvSpPr txBox="1">
            <a:spLocks/>
          </p:cNvSpPr>
          <p:nvPr/>
        </p:nvSpPr>
        <p:spPr>
          <a:xfrm>
            <a:off x="6263826" y="3766015"/>
            <a:ext cx="1995898" cy="280177"/>
          </a:xfrm>
          <a:prstGeom prst="rect">
            <a:avLst/>
          </a:prstGeom>
        </p:spPr>
        <p:txBody>
          <a:bodyPr lIns="0" tIns="0" rIns="0" bIns="0"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AU" sz="1600" b="1" smtClean="0">
                <a:solidFill>
                  <a:srgbClr val="995C95"/>
                </a:solidFill>
                <a:latin typeface="Lato" panose="020F0502020204030203" pitchFamily="34" charset="0"/>
              </a:rPr>
              <a:t>Especificações Técnicas</a:t>
            </a:r>
            <a:endParaRPr lang="en-AU" sz="1600" b="1" dirty="0">
              <a:solidFill>
                <a:srgbClr val="995C95"/>
              </a:solidFill>
              <a:latin typeface="Lato" panose="020F0502020204030203" pitchFamily="34" charset="0"/>
            </a:endParaRPr>
          </a:p>
        </p:txBody>
      </p:sp>
      <p:sp>
        <p:nvSpPr>
          <p:cNvPr id="39" name="Text Placeholder 32"/>
          <p:cNvSpPr txBox="1">
            <a:spLocks/>
          </p:cNvSpPr>
          <p:nvPr/>
        </p:nvSpPr>
        <p:spPr>
          <a:xfrm>
            <a:off x="8833907" y="4046192"/>
            <a:ext cx="1995898" cy="190002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en-US" sz="1600" smtClean="0">
                <a:solidFill>
                  <a:schemeClr val="tx1">
                    <a:lumMod val="65000"/>
                    <a:lumOff val="35000"/>
                  </a:schemeClr>
                </a:solidFill>
                <a:latin typeface="Lato Light" panose="020F0302020204030203" pitchFamily="34" charset="0"/>
              </a:rPr>
              <a:t>Exemplo prático de como uma varredura de portas simples pode ser realizada e de como funciona o workflow de um “Hacker”.</a:t>
            </a:r>
            <a:endParaRPr lang="en-US" sz="1600" dirty="0">
              <a:solidFill>
                <a:schemeClr val="tx1">
                  <a:lumMod val="65000"/>
                  <a:lumOff val="35000"/>
                </a:schemeClr>
              </a:solidFill>
              <a:latin typeface="Lato Light" panose="020F0302020204030203" pitchFamily="34" charset="0"/>
            </a:endParaRPr>
          </a:p>
        </p:txBody>
      </p:sp>
      <p:sp>
        <p:nvSpPr>
          <p:cNvPr id="40" name="Text Placeholder 33"/>
          <p:cNvSpPr txBox="1">
            <a:spLocks/>
          </p:cNvSpPr>
          <p:nvPr/>
        </p:nvSpPr>
        <p:spPr>
          <a:xfrm>
            <a:off x="8731855" y="3766015"/>
            <a:ext cx="2200002" cy="252747"/>
          </a:xfrm>
          <a:prstGeom prst="rect">
            <a:avLst/>
          </a:prstGeom>
        </p:spPr>
        <p:txBody>
          <a:bodyPr lIns="0" tIns="0" rIns="0" bIns="0"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AU" sz="1600" b="1" smtClean="0">
                <a:solidFill>
                  <a:srgbClr val="995C95"/>
                </a:solidFill>
                <a:latin typeface="Lato" panose="020F0502020204030203" pitchFamily="34" charset="0"/>
              </a:rPr>
              <a:t>Como funciona na prática</a:t>
            </a:r>
            <a:endParaRPr lang="en-AU" sz="1600" b="1" dirty="0">
              <a:solidFill>
                <a:srgbClr val="995C95"/>
              </a:solidFill>
              <a:latin typeface="Lato" panose="020F0502020204030203" pitchFamily="34" charset="0"/>
            </a:endParaRPr>
          </a:p>
        </p:txBody>
      </p:sp>
      <p:pic>
        <p:nvPicPr>
          <p:cNvPr id="10" name="Picture Placeholder 9"/>
          <p:cNvPicPr>
            <a:picLocks noGrp="1" noChangeAspect="1"/>
          </p:cNvPicPr>
          <p:nvPr>
            <p:ph type="pic" sz="quarter" idx="1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6" r="5176"/>
          <a:stretch>
            <a:fillRect/>
          </a:stretch>
        </p:blipFill>
        <p:spPr>
          <a:xfrm>
            <a:off x="1384768" y="1538357"/>
            <a:ext cx="1881899" cy="1881899"/>
          </a:xfrm>
        </p:spPr>
      </p:pic>
      <p:pic>
        <p:nvPicPr>
          <p:cNvPr id="14" name="Picture Placeholder 13"/>
          <p:cNvPicPr>
            <a:picLocks noGrp="1" noChangeAspect="1"/>
          </p:cNvPicPr>
          <p:nvPr>
            <p:ph type="pic" sz="quarter" idx="16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" r="42"/>
          <a:stretch>
            <a:fillRect/>
          </a:stretch>
        </p:blipFill>
        <p:spPr>
          <a:xfrm>
            <a:off x="6320826" y="1538357"/>
            <a:ext cx="1881810" cy="1882444"/>
          </a:xfr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0964" y="1910608"/>
            <a:ext cx="1156253" cy="115625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6699" y="1923490"/>
            <a:ext cx="1246210" cy="1246210"/>
          </a:xfrm>
          <a:prstGeom prst="rect">
            <a:avLst/>
          </a:prstGeom>
        </p:spPr>
      </p:pic>
      <p:sp>
        <p:nvSpPr>
          <p:cNvPr id="17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471564" y="327460"/>
            <a:ext cx="431078" cy="389083"/>
          </a:xfrm>
        </p:spPr>
        <p:txBody>
          <a:bodyPr/>
          <a:lstStyle/>
          <a:p>
            <a:r>
              <a:rPr lang="en-US"/>
              <a:t>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472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25" grpId="0"/>
      <p:bldP spid="22" grpId="0" animBg="1"/>
      <p:bldP spid="26" grpId="0" animBg="1"/>
      <p:bldP spid="28" grpId="0"/>
      <p:bldP spid="29" grpId="0"/>
      <p:bldP spid="31" grpId="0"/>
      <p:bldP spid="32" grpId="0"/>
      <p:bldP spid="39" grpId="0"/>
      <p:bldP spid="4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388069" y="338028"/>
            <a:ext cx="10905239" cy="444500"/>
          </a:xfrm>
        </p:spPr>
        <p:txBody>
          <a:bodyPr>
            <a:normAutofit fontScale="85000" lnSpcReduction="10000"/>
          </a:bodyPr>
          <a:lstStyle/>
          <a:p>
            <a:r>
              <a:rPr lang="pt-BR" sz="3200" dirty="0"/>
              <a:t>Explique em poucas palavras o que é Varredura de Portas e como funciona.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E2C88-6C8F-484D-AF69-578F576B1F44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13" name="Text Placeholder 32"/>
          <p:cNvSpPr txBox="1">
            <a:spLocks/>
          </p:cNvSpPr>
          <p:nvPr/>
        </p:nvSpPr>
        <p:spPr>
          <a:xfrm>
            <a:off x="362716" y="1529210"/>
            <a:ext cx="11324387" cy="287293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25000"/>
              </a:lnSpc>
              <a:spcBef>
                <a:spcPts val="0"/>
              </a:spcBef>
              <a:buNone/>
            </a:pPr>
            <a:endParaRPr lang="pt-BR" sz="1800" dirty="0" smtClean="0">
              <a:latin typeface="Lato Light" panose="020F0302020204030203" pitchFamily="34" charset="0"/>
            </a:endParaRPr>
          </a:p>
        </p:txBody>
      </p:sp>
      <p:sp>
        <p:nvSpPr>
          <p:cNvPr id="16" name="Text Placeholder 32"/>
          <p:cNvSpPr txBox="1">
            <a:spLocks/>
          </p:cNvSpPr>
          <p:nvPr/>
        </p:nvSpPr>
        <p:spPr>
          <a:xfrm>
            <a:off x="433806" y="1303277"/>
            <a:ext cx="11324387" cy="287293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25000"/>
              </a:lnSpc>
              <a:spcBef>
                <a:spcPts val="0"/>
              </a:spcBef>
              <a:buNone/>
            </a:pPr>
            <a:r>
              <a:rPr lang="pt-BR" sz="2800" dirty="0"/>
              <a:t>Varredura de portas é uma técnica utilizada para testar a vulnerabilidade de redes ou de sistemas, verificando se as portas conectadas estão abertas ou fechadas. Durante a varredura são enviadas mensagens a determinadas portas, e é possível fazer uma análise da resposta dessas mensagens, assim é possível determinar se a porta está ou não vulnerável.</a:t>
            </a:r>
            <a:endParaRPr lang="en-US" sz="2800" dirty="0">
              <a:latin typeface="Lato Light" panose="020F03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1496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388069" y="338028"/>
            <a:ext cx="10905239" cy="444500"/>
          </a:xfrm>
        </p:spPr>
        <p:txBody>
          <a:bodyPr>
            <a:noAutofit/>
          </a:bodyPr>
          <a:lstStyle/>
          <a:p>
            <a:r>
              <a:rPr lang="pt-BR" sz="2700" dirty="0"/>
              <a:t>Explique as três características que garantem que o </a:t>
            </a:r>
            <a:r>
              <a:rPr lang="pt-BR" sz="2700" dirty="0" err="1"/>
              <a:t>ZMap</a:t>
            </a:r>
            <a:r>
              <a:rPr lang="pt-BR" sz="2700" dirty="0"/>
              <a:t> é ideal para varreduras num espaço muito largo de endereços.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E2C88-6C8F-484D-AF69-578F576B1F44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13" name="Text Placeholder 32"/>
          <p:cNvSpPr txBox="1">
            <a:spLocks/>
          </p:cNvSpPr>
          <p:nvPr/>
        </p:nvSpPr>
        <p:spPr>
          <a:xfrm>
            <a:off x="362716" y="1529210"/>
            <a:ext cx="11324387" cy="287293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25000"/>
              </a:lnSpc>
              <a:spcBef>
                <a:spcPts val="0"/>
              </a:spcBef>
              <a:buNone/>
            </a:pPr>
            <a:endParaRPr lang="pt-BR" sz="1800" dirty="0" smtClean="0">
              <a:latin typeface="Lato Light" panose="020F0302020204030203" pitchFamily="34" charset="0"/>
            </a:endParaRPr>
          </a:p>
        </p:txBody>
      </p:sp>
      <p:sp>
        <p:nvSpPr>
          <p:cNvPr id="16" name="Text Placeholder 32"/>
          <p:cNvSpPr txBox="1">
            <a:spLocks/>
          </p:cNvSpPr>
          <p:nvPr/>
        </p:nvSpPr>
        <p:spPr>
          <a:xfrm>
            <a:off x="433806" y="1303277"/>
            <a:ext cx="11324387" cy="287293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25000"/>
              </a:lnSpc>
              <a:spcBef>
                <a:spcPts val="0"/>
              </a:spcBef>
              <a:buNone/>
            </a:pPr>
            <a:r>
              <a:rPr lang="pt-BR" sz="2800" dirty="0" err="1"/>
              <a:t>ZMap</a:t>
            </a:r>
            <a:r>
              <a:rPr lang="pt-BR" sz="2800" dirty="0"/>
              <a:t> envia pacotes tão rapidamente quanto a placa de rede do remetente aguenta pulando protocolos de transporte e enviando frames diretamente na camada Ethernet através de </a:t>
            </a:r>
            <a:r>
              <a:rPr lang="pt-BR" sz="2800" dirty="0" err="1"/>
              <a:t>raw</a:t>
            </a:r>
            <a:r>
              <a:rPr lang="pt-BR" sz="2800" dirty="0"/>
              <a:t> sockets. Não há armazenamento de endereços e, por consequência, nem controle de timeouts e retransmissões, ou seja, pode ser considerado sem estado. Somente um pacote é enviado para cada host alvo, sem retransmissões.</a:t>
            </a:r>
            <a:endParaRPr lang="en-US" sz="2800" dirty="0">
              <a:latin typeface="Lato Light" panose="020F03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9444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388069" y="338028"/>
            <a:ext cx="10905239" cy="444500"/>
          </a:xfrm>
        </p:spPr>
        <p:txBody>
          <a:bodyPr>
            <a:normAutofit fontScale="25000" lnSpcReduction="20000"/>
          </a:bodyPr>
          <a:lstStyle/>
          <a:p>
            <a:r>
              <a:rPr lang="pt-BR" sz="10800" dirty="0"/>
              <a:t>Explique alguns modos de utilização do </a:t>
            </a:r>
            <a:r>
              <a:rPr lang="pt-BR" sz="10800" dirty="0" err="1"/>
              <a:t>ZMap</a:t>
            </a:r>
            <a:r>
              <a:rPr lang="pt-BR" sz="10800" dirty="0"/>
              <a:t>.</a:t>
            </a:r>
          </a:p>
          <a:p>
            <a:r>
              <a:rPr lang="pt-BR" sz="1800" dirty="0"/>
              <a:t/>
            </a:r>
            <a:br>
              <a:rPr lang="pt-BR" sz="1800" dirty="0"/>
            </a:br>
            <a:endParaRPr lang="pt-BR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E2C88-6C8F-484D-AF69-578F576B1F44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13" name="Text Placeholder 32"/>
          <p:cNvSpPr txBox="1">
            <a:spLocks/>
          </p:cNvSpPr>
          <p:nvPr/>
        </p:nvSpPr>
        <p:spPr>
          <a:xfrm>
            <a:off x="362716" y="1529210"/>
            <a:ext cx="11324387" cy="287293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25000"/>
              </a:lnSpc>
              <a:spcBef>
                <a:spcPts val="0"/>
              </a:spcBef>
              <a:buNone/>
            </a:pPr>
            <a:endParaRPr lang="pt-BR" sz="1800" dirty="0" smtClean="0">
              <a:latin typeface="Lato Light" panose="020F0302020204030203" pitchFamily="34" charset="0"/>
            </a:endParaRPr>
          </a:p>
        </p:txBody>
      </p:sp>
      <p:sp>
        <p:nvSpPr>
          <p:cNvPr id="16" name="Text Placeholder 32"/>
          <p:cNvSpPr txBox="1">
            <a:spLocks/>
          </p:cNvSpPr>
          <p:nvPr/>
        </p:nvSpPr>
        <p:spPr>
          <a:xfrm>
            <a:off x="433806" y="1303277"/>
            <a:ext cx="11324387" cy="287293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25000"/>
              </a:lnSpc>
              <a:spcBef>
                <a:spcPts val="0"/>
              </a:spcBef>
              <a:buNone/>
            </a:pPr>
            <a:r>
              <a:rPr lang="pt-BR" sz="2800" dirty="0"/>
              <a:t>Detecção global de vulnerabilidades: é possível descobrir o volume de hosts que executam aplicações com falhas. Comunicação anônima: através de alterações no pacote enviado durante a varredura, é possível que haja comunicação na qual não é possível saber qual host é o verdadeiro alvo. Monitoramento da disponibilidade do serviço: através do ICMP </a:t>
            </a:r>
            <a:r>
              <a:rPr lang="pt-BR" sz="2800" i="1" dirty="0" err="1"/>
              <a:t>sweep</a:t>
            </a:r>
            <a:r>
              <a:rPr lang="pt-BR" sz="2800" dirty="0"/>
              <a:t>, pode ser checada a disponibilidade de acesso a rede, e, por conta da alta velocidade, permitir que medidas imediatas sejam tomadas. Medição da adoção de protocolos: por haver portas associadas a certos protocolos, é possível medir sua adesão ao longo do tempo. Uma vez que o </a:t>
            </a:r>
            <a:r>
              <a:rPr lang="pt-BR" sz="2800" dirty="0" err="1"/>
              <a:t>ZMap</a:t>
            </a:r>
            <a:r>
              <a:rPr lang="pt-BR" sz="2800" dirty="0"/>
              <a:t> encontra essa porta aberta, é certo que tal protocolo esteja sendo </a:t>
            </a:r>
            <a:r>
              <a:rPr lang="pt-BR" sz="2800" dirty="0" smtClean="0"/>
              <a:t>utilizado.</a:t>
            </a:r>
            <a:endParaRPr lang="en-US" sz="2800" dirty="0">
              <a:latin typeface="Lato Light" panose="020F03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236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388069" y="338028"/>
            <a:ext cx="10905239" cy="444500"/>
          </a:xfrm>
        </p:spPr>
        <p:txBody>
          <a:bodyPr>
            <a:normAutofit fontScale="25000" lnSpcReduction="20000"/>
          </a:bodyPr>
          <a:lstStyle/>
          <a:p>
            <a:r>
              <a:rPr lang="pt-BR" sz="10800" dirty="0"/>
              <a:t>Qual é a principal diferença entre o TCP SYN e o TCP Connect?</a:t>
            </a:r>
            <a:r>
              <a:rPr lang="pt-BR" sz="1800" dirty="0"/>
              <a:t/>
            </a:r>
            <a:br>
              <a:rPr lang="pt-BR" sz="1800" dirty="0"/>
            </a:br>
            <a:endParaRPr lang="pt-BR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E2C88-6C8F-484D-AF69-578F576B1F44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13" name="Text Placeholder 32"/>
          <p:cNvSpPr txBox="1">
            <a:spLocks/>
          </p:cNvSpPr>
          <p:nvPr/>
        </p:nvSpPr>
        <p:spPr>
          <a:xfrm>
            <a:off x="362716" y="1529210"/>
            <a:ext cx="11324387" cy="287293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25000"/>
              </a:lnSpc>
              <a:spcBef>
                <a:spcPts val="0"/>
              </a:spcBef>
              <a:buNone/>
            </a:pPr>
            <a:endParaRPr lang="pt-BR" sz="1800" dirty="0" smtClean="0">
              <a:latin typeface="Lato Light" panose="020F0302020204030203" pitchFamily="34" charset="0"/>
            </a:endParaRPr>
          </a:p>
        </p:txBody>
      </p:sp>
      <p:sp>
        <p:nvSpPr>
          <p:cNvPr id="16" name="Text Placeholder 32"/>
          <p:cNvSpPr txBox="1">
            <a:spLocks/>
          </p:cNvSpPr>
          <p:nvPr/>
        </p:nvSpPr>
        <p:spPr>
          <a:xfrm>
            <a:off x="433806" y="1303277"/>
            <a:ext cx="11324387" cy="287293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25000"/>
              </a:lnSpc>
              <a:spcBef>
                <a:spcPts val="0"/>
              </a:spcBef>
              <a:buNone/>
            </a:pPr>
            <a:r>
              <a:rPr lang="pt-BR" sz="2800" dirty="0"/>
              <a:t>A principal diferença entre esses dois tipos de varredura é que ao ser recebido uma resposta SYN/ACK do servidor, o TCP SYN envia um RST para que a conexão não seja completada, já o TCP Connect manda um ACK que estabelece a conexão. Assim, o TCP SYN acaba sendo bem mais rápido do que o TCP Connect, já que não precisa de uma conexão completa.</a:t>
            </a:r>
            <a:endParaRPr lang="en-US" sz="2800" dirty="0">
              <a:latin typeface="Lato Light" panose="020F03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1086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388069" y="338028"/>
            <a:ext cx="10905239" cy="444500"/>
          </a:xfrm>
        </p:spPr>
        <p:txBody>
          <a:bodyPr>
            <a:normAutofit fontScale="25000" lnSpcReduction="20000"/>
          </a:bodyPr>
          <a:lstStyle/>
          <a:p>
            <a:r>
              <a:rPr lang="pt-BR" sz="10800" dirty="0"/>
              <a:t>Visto que é possível interagir com o </a:t>
            </a:r>
            <a:r>
              <a:rPr lang="pt-BR" sz="10800" dirty="0" err="1"/>
              <a:t>NMap</a:t>
            </a:r>
            <a:r>
              <a:rPr lang="pt-BR" sz="10800" dirty="0"/>
              <a:t> ao longo de uma varredura, responda: é possível alterar configurações da varredura ao longo de sua execução?</a:t>
            </a:r>
            <a:endParaRPr lang="pt-BR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E2C88-6C8F-484D-AF69-578F576B1F44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13" name="Text Placeholder 32"/>
          <p:cNvSpPr txBox="1">
            <a:spLocks/>
          </p:cNvSpPr>
          <p:nvPr/>
        </p:nvSpPr>
        <p:spPr>
          <a:xfrm>
            <a:off x="362716" y="1529210"/>
            <a:ext cx="11324387" cy="287293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25000"/>
              </a:lnSpc>
              <a:spcBef>
                <a:spcPts val="0"/>
              </a:spcBef>
              <a:buNone/>
            </a:pPr>
            <a:endParaRPr lang="pt-BR" sz="1800" dirty="0" smtClean="0">
              <a:latin typeface="Lato Light" panose="020F0302020204030203" pitchFamily="34" charset="0"/>
            </a:endParaRPr>
          </a:p>
        </p:txBody>
      </p:sp>
      <p:sp>
        <p:nvSpPr>
          <p:cNvPr id="16" name="Text Placeholder 32"/>
          <p:cNvSpPr txBox="1">
            <a:spLocks/>
          </p:cNvSpPr>
          <p:nvPr/>
        </p:nvSpPr>
        <p:spPr>
          <a:xfrm>
            <a:off x="433806" y="1303277"/>
            <a:ext cx="11324387" cy="287293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25000"/>
              </a:lnSpc>
              <a:spcBef>
                <a:spcPts val="0"/>
              </a:spcBef>
              <a:buNone/>
            </a:pPr>
            <a:r>
              <a:rPr lang="pt-BR" sz="2800" dirty="0"/>
              <a:t>Nem todas as configurações podem ser alteradas em tempo de execução, pois, caso contrário algumas informações poderiam ser perdidas. Contudo, é possível alterar o nível de verbosidade (velocidade com que as informações são exibidas no terminal durante uma varredura); ligar ou desligar o rastreamento de pacotes (</a:t>
            </a:r>
            <a:r>
              <a:rPr lang="pt-BR" sz="2800" i="1" dirty="0" err="1"/>
              <a:t>packet</a:t>
            </a:r>
            <a:r>
              <a:rPr lang="pt-BR" sz="2800" i="1" dirty="0"/>
              <a:t> </a:t>
            </a:r>
            <a:r>
              <a:rPr lang="pt-BR" sz="2800" i="1" dirty="0" err="1"/>
              <a:t>tracing</a:t>
            </a:r>
            <a:r>
              <a:rPr lang="pt-BR" sz="2800" dirty="0"/>
              <a:t>); exibir informações de ajuda; e, também alterar o nível do </a:t>
            </a:r>
            <a:r>
              <a:rPr lang="pt-BR" sz="2800" i="1" dirty="0"/>
              <a:t>debug</a:t>
            </a:r>
            <a:r>
              <a:rPr lang="pt-BR" sz="2800" dirty="0"/>
              <a:t>, a fim de extrair mais informações da varredura.</a:t>
            </a:r>
            <a:endParaRPr lang="en-US" sz="2800" dirty="0">
              <a:latin typeface="Lato Light" panose="020F03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0875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21272F">
              <a:alpha val="9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9" name="Text Placeholder 4"/>
          <p:cNvSpPr txBox="1">
            <a:spLocks/>
          </p:cNvSpPr>
          <p:nvPr/>
        </p:nvSpPr>
        <p:spPr>
          <a:xfrm>
            <a:off x="378983" y="2653648"/>
            <a:ext cx="11434034" cy="53090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5400" smtClean="0">
                <a:solidFill>
                  <a:schemeClr val="bg1"/>
                </a:solidFill>
              </a:rPr>
              <a:t>Obrigado!</a:t>
            </a:r>
            <a:endParaRPr lang="en-US" sz="5400" dirty="0">
              <a:solidFill>
                <a:schemeClr val="bg1"/>
              </a:solidFill>
            </a:endParaRPr>
          </a:p>
        </p:txBody>
      </p:sp>
      <p:sp>
        <p:nvSpPr>
          <p:cNvPr id="8" name="Text Placeholder 4"/>
          <p:cNvSpPr txBox="1">
            <a:spLocks/>
          </p:cNvSpPr>
          <p:nvPr/>
        </p:nvSpPr>
        <p:spPr>
          <a:xfrm>
            <a:off x="283448" y="4159833"/>
            <a:ext cx="11434034" cy="53090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800" smtClean="0">
                <a:solidFill>
                  <a:schemeClr val="bg1"/>
                </a:solidFill>
                <a:latin typeface="+mj-lt"/>
              </a:rPr>
              <a:t>Dúvidas?</a:t>
            </a:r>
            <a:endParaRPr lang="en-US" sz="18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78140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348445" y="353961"/>
            <a:ext cx="10905239" cy="444500"/>
          </a:xfrm>
        </p:spPr>
        <p:txBody>
          <a:bodyPr>
            <a:normAutofit/>
          </a:bodyPr>
          <a:lstStyle/>
          <a:p>
            <a:r>
              <a:rPr lang="en-US" sz="3200" smtClean="0"/>
              <a:t>Conceitos Essenciais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E2C88-6C8F-484D-AF69-578F576B1F44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112" name="Freeform 56"/>
          <p:cNvSpPr>
            <a:spLocks/>
          </p:cNvSpPr>
          <p:nvPr/>
        </p:nvSpPr>
        <p:spPr bwMode="auto">
          <a:xfrm>
            <a:off x="103977" y="2231512"/>
            <a:ext cx="2694934" cy="3365196"/>
          </a:xfrm>
          <a:custGeom>
            <a:avLst/>
            <a:gdLst>
              <a:gd name="T0" fmla="*/ 240 w 1330"/>
              <a:gd name="T1" fmla="*/ 1082 h 1500"/>
              <a:gd name="T2" fmla="*/ 166 w 1330"/>
              <a:gd name="T3" fmla="*/ 1500 h 1500"/>
              <a:gd name="T4" fmla="*/ 824 w 1330"/>
              <a:gd name="T5" fmla="*/ 1500 h 1500"/>
              <a:gd name="T6" fmla="*/ 866 w 1330"/>
              <a:gd name="T7" fmla="*/ 1322 h 1500"/>
              <a:gd name="T8" fmla="*/ 1134 w 1330"/>
              <a:gd name="T9" fmla="*/ 1293 h 1500"/>
              <a:gd name="T10" fmla="*/ 1188 w 1330"/>
              <a:gd name="T11" fmla="*/ 1207 h 1500"/>
              <a:gd name="T12" fmla="*/ 1195 w 1330"/>
              <a:gd name="T13" fmla="*/ 1123 h 1500"/>
              <a:gd name="T14" fmla="*/ 1206 w 1330"/>
              <a:gd name="T15" fmla="*/ 1055 h 1500"/>
              <a:gd name="T16" fmla="*/ 1226 w 1330"/>
              <a:gd name="T17" fmla="*/ 978 h 1500"/>
              <a:gd name="T18" fmla="*/ 1254 w 1330"/>
              <a:gd name="T19" fmla="*/ 922 h 1500"/>
              <a:gd name="T20" fmla="*/ 1319 w 1330"/>
              <a:gd name="T21" fmla="*/ 869 h 1500"/>
              <a:gd name="T22" fmla="*/ 1225 w 1330"/>
              <a:gd name="T23" fmla="*/ 727 h 1500"/>
              <a:gd name="T24" fmla="*/ 1169 w 1330"/>
              <a:gd name="T25" fmla="*/ 629 h 1500"/>
              <a:gd name="T26" fmla="*/ 1193 w 1330"/>
              <a:gd name="T27" fmla="*/ 552 h 1500"/>
              <a:gd name="T28" fmla="*/ 628 w 1330"/>
              <a:gd name="T29" fmla="*/ 0 h 1500"/>
              <a:gd name="T30" fmla="*/ 0 w 1330"/>
              <a:gd name="T31" fmla="*/ 544 h 1500"/>
              <a:gd name="T32" fmla="*/ 240 w 1330"/>
              <a:gd name="T33" fmla="*/ 1082 h 15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330" h="1500">
                <a:moveTo>
                  <a:pt x="240" y="1082"/>
                </a:moveTo>
                <a:cubicBezTo>
                  <a:pt x="296" y="1206"/>
                  <a:pt x="216" y="1374"/>
                  <a:pt x="166" y="1500"/>
                </a:cubicBezTo>
                <a:cubicBezTo>
                  <a:pt x="362" y="1500"/>
                  <a:pt x="824" y="1500"/>
                  <a:pt x="824" y="1500"/>
                </a:cubicBezTo>
                <a:cubicBezTo>
                  <a:pt x="824" y="1500"/>
                  <a:pt x="825" y="1358"/>
                  <a:pt x="866" y="1322"/>
                </a:cubicBezTo>
                <a:cubicBezTo>
                  <a:pt x="907" y="1286"/>
                  <a:pt x="1089" y="1308"/>
                  <a:pt x="1134" y="1293"/>
                </a:cubicBezTo>
                <a:cubicBezTo>
                  <a:pt x="1179" y="1278"/>
                  <a:pt x="1196" y="1242"/>
                  <a:pt x="1188" y="1207"/>
                </a:cubicBezTo>
                <a:cubicBezTo>
                  <a:pt x="1180" y="1172"/>
                  <a:pt x="1170" y="1143"/>
                  <a:pt x="1195" y="1123"/>
                </a:cubicBezTo>
                <a:cubicBezTo>
                  <a:pt x="1220" y="1103"/>
                  <a:pt x="1224" y="1081"/>
                  <a:pt x="1206" y="1055"/>
                </a:cubicBezTo>
                <a:cubicBezTo>
                  <a:pt x="1249" y="1038"/>
                  <a:pt x="1245" y="1003"/>
                  <a:pt x="1226" y="978"/>
                </a:cubicBezTo>
                <a:cubicBezTo>
                  <a:pt x="1207" y="953"/>
                  <a:pt x="1208" y="931"/>
                  <a:pt x="1254" y="922"/>
                </a:cubicBezTo>
                <a:cubicBezTo>
                  <a:pt x="1300" y="913"/>
                  <a:pt x="1330" y="895"/>
                  <a:pt x="1319" y="869"/>
                </a:cubicBezTo>
                <a:cubicBezTo>
                  <a:pt x="1308" y="843"/>
                  <a:pt x="1262" y="774"/>
                  <a:pt x="1225" y="727"/>
                </a:cubicBezTo>
                <a:cubicBezTo>
                  <a:pt x="1188" y="680"/>
                  <a:pt x="1166" y="642"/>
                  <a:pt x="1169" y="629"/>
                </a:cubicBezTo>
                <a:cubicBezTo>
                  <a:pt x="1172" y="616"/>
                  <a:pt x="1193" y="588"/>
                  <a:pt x="1193" y="552"/>
                </a:cubicBezTo>
                <a:cubicBezTo>
                  <a:pt x="1193" y="451"/>
                  <a:pt x="1076" y="0"/>
                  <a:pt x="628" y="0"/>
                </a:cubicBezTo>
                <a:cubicBezTo>
                  <a:pt x="180" y="0"/>
                  <a:pt x="0" y="208"/>
                  <a:pt x="0" y="544"/>
                </a:cubicBezTo>
                <a:cubicBezTo>
                  <a:pt x="0" y="806"/>
                  <a:pt x="184" y="958"/>
                  <a:pt x="240" y="1082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114" name="Freeform 58"/>
          <p:cNvSpPr>
            <a:spLocks/>
          </p:cNvSpPr>
          <p:nvPr/>
        </p:nvSpPr>
        <p:spPr bwMode="auto">
          <a:xfrm>
            <a:off x="913083" y="2321571"/>
            <a:ext cx="346655" cy="1663575"/>
          </a:xfrm>
          <a:custGeom>
            <a:avLst/>
            <a:gdLst>
              <a:gd name="T0" fmla="*/ 154 w 236"/>
              <a:gd name="T1" fmla="*/ 8 h 782"/>
              <a:gd name="T2" fmla="*/ 0 w 236"/>
              <a:gd name="T3" fmla="*/ 49 h 782"/>
              <a:gd name="T4" fmla="*/ 0 w 236"/>
              <a:gd name="T5" fmla="*/ 782 h 782"/>
              <a:gd name="T6" fmla="*/ 236 w 236"/>
              <a:gd name="T7" fmla="*/ 680 h 782"/>
              <a:gd name="T8" fmla="*/ 236 w 236"/>
              <a:gd name="T9" fmla="*/ 0 h 782"/>
              <a:gd name="T10" fmla="*/ 154 w 236"/>
              <a:gd name="T11" fmla="*/ 8 h 7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36" h="782">
                <a:moveTo>
                  <a:pt x="154" y="8"/>
                </a:moveTo>
                <a:cubicBezTo>
                  <a:pt x="95" y="17"/>
                  <a:pt x="44" y="31"/>
                  <a:pt x="0" y="49"/>
                </a:cubicBezTo>
                <a:cubicBezTo>
                  <a:pt x="0" y="782"/>
                  <a:pt x="0" y="782"/>
                  <a:pt x="0" y="782"/>
                </a:cubicBezTo>
                <a:cubicBezTo>
                  <a:pt x="106" y="782"/>
                  <a:pt x="236" y="777"/>
                  <a:pt x="236" y="680"/>
                </a:cubicBezTo>
                <a:cubicBezTo>
                  <a:pt x="236" y="0"/>
                  <a:pt x="236" y="0"/>
                  <a:pt x="236" y="0"/>
                </a:cubicBezTo>
                <a:cubicBezTo>
                  <a:pt x="209" y="1"/>
                  <a:pt x="182" y="3"/>
                  <a:pt x="154" y="8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115" name="Freeform 59"/>
          <p:cNvSpPr>
            <a:spLocks/>
          </p:cNvSpPr>
          <p:nvPr/>
        </p:nvSpPr>
        <p:spPr bwMode="auto">
          <a:xfrm>
            <a:off x="1342433" y="2321571"/>
            <a:ext cx="514166" cy="1513338"/>
          </a:xfrm>
          <a:custGeom>
            <a:avLst/>
            <a:gdLst>
              <a:gd name="T0" fmla="*/ 0 w 236"/>
              <a:gd name="T1" fmla="*/ 0 h 677"/>
              <a:gd name="T2" fmla="*/ 0 w 236"/>
              <a:gd name="T3" fmla="*/ 677 h 677"/>
              <a:gd name="T4" fmla="*/ 129 w 236"/>
              <a:gd name="T5" fmla="*/ 677 h 677"/>
              <a:gd name="T6" fmla="*/ 236 w 236"/>
              <a:gd name="T7" fmla="*/ 569 h 677"/>
              <a:gd name="T8" fmla="*/ 236 w 236"/>
              <a:gd name="T9" fmla="*/ 61 h 677"/>
              <a:gd name="T10" fmla="*/ 0 w 236"/>
              <a:gd name="T11" fmla="*/ 0 h 6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36" h="677">
                <a:moveTo>
                  <a:pt x="0" y="0"/>
                </a:moveTo>
                <a:cubicBezTo>
                  <a:pt x="0" y="677"/>
                  <a:pt x="0" y="677"/>
                  <a:pt x="0" y="677"/>
                </a:cubicBezTo>
                <a:cubicBezTo>
                  <a:pt x="23" y="677"/>
                  <a:pt x="63" y="677"/>
                  <a:pt x="129" y="677"/>
                </a:cubicBezTo>
                <a:cubicBezTo>
                  <a:pt x="188" y="677"/>
                  <a:pt x="236" y="652"/>
                  <a:pt x="236" y="569"/>
                </a:cubicBezTo>
                <a:cubicBezTo>
                  <a:pt x="236" y="61"/>
                  <a:pt x="236" y="61"/>
                  <a:pt x="236" y="61"/>
                </a:cubicBezTo>
                <a:cubicBezTo>
                  <a:pt x="168" y="25"/>
                  <a:pt x="89" y="3"/>
                  <a:pt x="0" y="0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116" name="Freeform 60"/>
          <p:cNvSpPr>
            <a:spLocks/>
          </p:cNvSpPr>
          <p:nvPr/>
        </p:nvSpPr>
        <p:spPr bwMode="auto">
          <a:xfrm>
            <a:off x="1908195" y="2483893"/>
            <a:ext cx="462542" cy="1223070"/>
          </a:xfrm>
          <a:custGeom>
            <a:avLst/>
            <a:gdLst>
              <a:gd name="T0" fmla="*/ 0 w 235"/>
              <a:gd name="T1" fmla="*/ 0 h 510"/>
              <a:gd name="T2" fmla="*/ 0 w 235"/>
              <a:gd name="T3" fmla="*/ 507 h 510"/>
              <a:gd name="T4" fmla="*/ 235 w 235"/>
              <a:gd name="T5" fmla="*/ 419 h 510"/>
              <a:gd name="T6" fmla="*/ 0 w 235"/>
              <a:gd name="T7" fmla="*/ 0 h 5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35" h="510">
                <a:moveTo>
                  <a:pt x="0" y="0"/>
                </a:moveTo>
                <a:cubicBezTo>
                  <a:pt x="0" y="507"/>
                  <a:pt x="0" y="507"/>
                  <a:pt x="0" y="507"/>
                </a:cubicBezTo>
                <a:cubicBezTo>
                  <a:pt x="106" y="508"/>
                  <a:pt x="235" y="510"/>
                  <a:pt x="235" y="419"/>
                </a:cubicBezTo>
                <a:cubicBezTo>
                  <a:pt x="235" y="265"/>
                  <a:pt x="150" y="99"/>
                  <a:pt x="0" y="0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113" name="Freeform 57"/>
          <p:cNvSpPr>
            <a:spLocks/>
          </p:cNvSpPr>
          <p:nvPr/>
        </p:nvSpPr>
        <p:spPr bwMode="auto">
          <a:xfrm>
            <a:off x="232864" y="2377237"/>
            <a:ext cx="606595" cy="1778339"/>
          </a:xfrm>
          <a:custGeom>
            <a:avLst/>
            <a:gdLst>
              <a:gd name="T0" fmla="*/ 0 w 236"/>
              <a:gd name="T1" fmla="*/ 448 h 708"/>
              <a:gd name="T2" fmla="*/ 236 w 236"/>
              <a:gd name="T3" fmla="*/ 708 h 708"/>
              <a:gd name="T4" fmla="*/ 236 w 236"/>
              <a:gd name="T5" fmla="*/ 0 h 708"/>
              <a:gd name="T6" fmla="*/ 0 w 236"/>
              <a:gd name="T7" fmla="*/ 448 h 7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36" h="708">
                <a:moveTo>
                  <a:pt x="0" y="448"/>
                </a:moveTo>
                <a:cubicBezTo>
                  <a:pt x="0" y="606"/>
                  <a:pt x="123" y="691"/>
                  <a:pt x="236" y="708"/>
                </a:cubicBezTo>
                <a:cubicBezTo>
                  <a:pt x="236" y="0"/>
                  <a:pt x="236" y="0"/>
                  <a:pt x="236" y="0"/>
                </a:cubicBezTo>
                <a:cubicBezTo>
                  <a:pt x="24" y="108"/>
                  <a:pt x="0" y="282"/>
                  <a:pt x="0" y="448"/>
                </a:cubicBezTo>
                <a:close/>
              </a:path>
            </a:pathLst>
          </a:custGeom>
          <a:solidFill>
            <a:srgbClr val="99AE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121" name="Rectangle 120"/>
          <p:cNvSpPr/>
          <p:nvPr/>
        </p:nvSpPr>
        <p:spPr>
          <a:xfrm>
            <a:off x="3301885" y="3423484"/>
            <a:ext cx="745596" cy="732093"/>
          </a:xfrm>
          <a:prstGeom prst="rect">
            <a:avLst/>
          </a:prstGeom>
          <a:solidFill>
            <a:srgbClr val="995C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2800" dirty="0">
              <a:solidFill>
                <a:schemeClr val="bg1"/>
              </a:solidFill>
              <a:latin typeface="FontAwesome" pitchFamily="2" charset="0"/>
            </a:endParaRPr>
          </a:p>
        </p:txBody>
      </p:sp>
      <p:sp>
        <p:nvSpPr>
          <p:cNvPr id="123" name="Text Placeholder 32"/>
          <p:cNvSpPr txBox="1">
            <a:spLocks/>
          </p:cNvSpPr>
          <p:nvPr/>
        </p:nvSpPr>
        <p:spPr>
          <a:xfrm>
            <a:off x="4442481" y="3818038"/>
            <a:ext cx="7275949" cy="111325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00000"/>
              </a:lnSpc>
              <a:buNone/>
            </a:pPr>
            <a:r>
              <a:rPr lang="pt-BR" sz="1800">
                <a:latin typeface="+mj-lt"/>
              </a:rPr>
              <a:t>Portas são um mecanismo essencial de todo computador. Elas proporcionam as </a:t>
            </a:r>
            <a:r>
              <a:rPr lang="pt-BR" sz="1800" b="1">
                <a:latin typeface="+mj-lt"/>
              </a:rPr>
              <a:t>interfaces de saída e entrada</a:t>
            </a:r>
            <a:r>
              <a:rPr lang="pt-BR" sz="1800">
                <a:latin typeface="+mj-lt"/>
              </a:rPr>
              <a:t> que o dispositivo precisa para se comunicar com periféricos e outros computadores em uma rede local ou internet.</a:t>
            </a:r>
            <a:endParaRPr lang="en-US" sz="18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</p:txBody>
      </p:sp>
      <p:sp>
        <p:nvSpPr>
          <p:cNvPr id="124" name="Text Placeholder 33"/>
          <p:cNvSpPr txBox="1">
            <a:spLocks/>
          </p:cNvSpPr>
          <p:nvPr/>
        </p:nvSpPr>
        <p:spPr>
          <a:xfrm>
            <a:off x="4466359" y="3423484"/>
            <a:ext cx="1536042" cy="283479"/>
          </a:xfrm>
          <a:prstGeom prst="rect">
            <a:avLst/>
          </a:prstGeom>
        </p:spPr>
        <p:txBody>
          <a:bodyPr lIns="0" tIns="0" rIns="0" bIns="0"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AU" sz="2400" b="1" smtClean="0">
                <a:solidFill>
                  <a:srgbClr val="995C95"/>
                </a:solidFill>
                <a:latin typeface="Lato" panose="020F0502020204030203" pitchFamily="34" charset="0"/>
              </a:rPr>
              <a:t>Porta</a:t>
            </a:r>
            <a:endParaRPr lang="en-AU" sz="2400" b="1" dirty="0">
              <a:solidFill>
                <a:srgbClr val="995C95"/>
              </a:solidFill>
              <a:latin typeface="Lato" panose="020F0502020204030203" pitchFamily="34" charset="0"/>
            </a:endParaRPr>
          </a:p>
        </p:txBody>
      </p:sp>
      <p:sp>
        <p:nvSpPr>
          <p:cNvPr id="128" name="Rectangle 127"/>
          <p:cNvSpPr/>
          <p:nvPr/>
        </p:nvSpPr>
        <p:spPr>
          <a:xfrm>
            <a:off x="3359335" y="5154709"/>
            <a:ext cx="745596" cy="732093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2800" dirty="0"/>
          </a:p>
        </p:txBody>
      </p:sp>
      <p:sp>
        <p:nvSpPr>
          <p:cNvPr id="129" name="Text Placeholder 32"/>
          <p:cNvSpPr txBox="1">
            <a:spLocks/>
          </p:cNvSpPr>
          <p:nvPr/>
        </p:nvSpPr>
        <p:spPr>
          <a:xfrm>
            <a:off x="4427121" y="5520754"/>
            <a:ext cx="2642730" cy="89904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pt-BR" sz="1600" smtClean="0">
                <a:latin typeface="Lato Light" panose="020F0302020204030203"/>
              </a:rPr>
              <a:t>É </a:t>
            </a:r>
            <a:r>
              <a:rPr lang="pt-BR" sz="1600">
                <a:latin typeface="Lato Light" panose="020F0302020204030203"/>
              </a:rPr>
              <a:t>definida como uma condição que, quando explorada por um atacante, pode resultar em uma violação de segurança</a:t>
            </a:r>
            <a:endParaRPr lang="en-US" sz="1600" dirty="0">
              <a:solidFill>
                <a:schemeClr val="tx1">
                  <a:lumMod val="65000"/>
                  <a:lumOff val="35000"/>
                </a:schemeClr>
              </a:solidFill>
              <a:latin typeface="Lato Light" panose="020F0302020204030203"/>
            </a:endParaRPr>
          </a:p>
        </p:txBody>
      </p:sp>
      <p:sp>
        <p:nvSpPr>
          <p:cNvPr id="130" name="Text Placeholder 33"/>
          <p:cNvSpPr txBox="1">
            <a:spLocks/>
          </p:cNvSpPr>
          <p:nvPr/>
        </p:nvSpPr>
        <p:spPr>
          <a:xfrm>
            <a:off x="4427121" y="5154708"/>
            <a:ext cx="2122567" cy="283479"/>
          </a:xfrm>
          <a:prstGeom prst="rect">
            <a:avLst/>
          </a:prstGeom>
        </p:spPr>
        <p:txBody>
          <a:bodyPr lIns="0" tIns="0" rIns="0" bIns="0"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AU" sz="2400" b="1" smtClean="0">
                <a:solidFill>
                  <a:srgbClr val="495D6B"/>
                </a:solidFill>
                <a:latin typeface="Lato" panose="020F0502020204030203" pitchFamily="34" charset="0"/>
              </a:rPr>
              <a:t>Vulnerabilidade</a:t>
            </a:r>
            <a:endParaRPr lang="en-AU" sz="2400" b="1" dirty="0">
              <a:solidFill>
                <a:srgbClr val="495D6B"/>
              </a:solidFill>
              <a:latin typeface="Lato" panose="020F0502020204030203" pitchFamily="34" charset="0"/>
            </a:endParaRPr>
          </a:p>
        </p:txBody>
      </p:sp>
      <p:sp>
        <p:nvSpPr>
          <p:cNvPr id="140" name="Rectangle 139"/>
          <p:cNvSpPr/>
          <p:nvPr/>
        </p:nvSpPr>
        <p:spPr>
          <a:xfrm>
            <a:off x="7715798" y="5121948"/>
            <a:ext cx="745596" cy="732093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bg1"/>
              </a:solidFill>
              <a:latin typeface="FontAwesome" pitchFamily="2" charset="0"/>
            </a:endParaRPr>
          </a:p>
        </p:txBody>
      </p:sp>
      <p:sp>
        <p:nvSpPr>
          <p:cNvPr id="144" name="Text Placeholder 32"/>
          <p:cNvSpPr txBox="1">
            <a:spLocks/>
          </p:cNvSpPr>
          <p:nvPr/>
        </p:nvSpPr>
        <p:spPr>
          <a:xfrm>
            <a:off x="3277176" y="1415002"/>
            <a:ext cx="8194388" cy="149431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pt-BR" sz="1600" b="1"/>
              <a:t>Varredura de </a:t>
            </a:r>
            <a:r>
              <a:rPr lang="pt-BR" sz="1600" b="1" smtClean="0"/>
              <a:t>porta </a:t>
            </a:r>
            <a:r>
              <a:rPr lang="pt-BR" sz="1600" smtClean="0"/>
              <a:t>é </a:t>
            </a:r>
            <a:r>
              <a:rPr lang="pt-BR" sz="1600"/>
              <a:t>o nome dado à técnica usada para identificar o estado de uma porta em uma rede</a:t>
            </a:r>
            <a:r>
              <a:rPr lang="pt-BR" sz="1600" b="1"/>
              <a:t>. </a:t>
            </a:r>
            <a:r>
              <a:rPr lang="pt-BR" sz="1600" smtClean="0"/>
              <a:t>O </a:t>
            </a:r>
            <a:r>
              <a:rPr lang="pt-BR" sz="1600"/>
              <a:t>principal </a:t>
            </a:r>
            <a:r>
              <a:rPr lang="pt-BR" sz="1600" b="1"/>
              <a:t>objetivo dessa técnica é encontrar portas abertas e, dessa forma, uma vulnerabilidade na rede ou sistema.</a:t>
            </a:r>
            <a:endParaRPr lang="en-US" sz="1600" b="1" dirty="0">
              <a:solidFill>
                <a:schemeClr val="tx1">
                  <a:lumMod val="65000"/>
                  <a:lumOff val="35000"/>
                </a:schemeClr>
              </a:solidFill>
              <a:latin typeface="Lato Light" panose="020F0302020204030203" pitchFamily="34" charset="0"/>
            </a:endParaRPr>
          </a:p>
        </p:txBody>
      </p:sp>
      <p:sp>
        <p:nvSpPr>
          <p:cNvPr id="34" name="Text Placeholder 33"/>
          <p:cNvSpPr txBox="1">
            <a:spLocks/>
          </p:cNvSpPr>
          <p:nvPr/>
        </p:nvSpPr>
        <p:spPr>
          <a:xfrm>
            <a:off x="8733005" y="5121948"/>
            <a:ext cx="2122567" cy="283479"/>
          </a:xfrm>
          <a:prstGeom prst="rect">
            <a:avLst/>
          </a:prstGeom>
        </p:spPr>
        <p:txBody>
          <a:bodyPr lIns="0" tIns="0" rIns="0" bIns="0"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AU" sz="2400" b="1" smtClean="0">
                <a:solidFill>
                  <a:srgbClr val="495D6B"/>
                </a:solidFill>
                <a:latin typeface="Lato" panose="020F0502020204030203" pitchFamily="34" charset="0"/>
              </a:rPr>
              <a:t>Firewall</a:t>
            </a:r>
            <a:endParaRPr lang="en-AU" sz="2400" b="1" dirty="0">
              <a:solidFill>
                <a:srgbClr val="495D6B"/>
              </a:solidFill>
              <a:latin typeface="Lato" panose="020F0502020204030203" pitchFamily="34" charset="0"/>
            </a:endParaRPr>
          </a:p>
        </p:txBody>
      </p:sp>
      <p:sp>
        <p:nvSpPr>
          <p:cNvPr id="35" name="Text Placeholder 32"/>
          <p:cNvSpPr txBox="1">
            <a:spLocks/>
          </p:cNvSpPr>
          <p:nvPr/>
        </p:nvSpPr>
        <p:spPr>
          <a:xfrm>
            <a:off x="6913933" y="6196939"/>
            <a:ext cx="2642730" cy="89904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endParaRPr lang="en-US" sz="1600" dirty="0">
              <a:solidFill>
                <a:schemeClr val="tx1">
                  <a:lumMod val="65000"/>
                  <a:lumOff val="35000"/>
                </a:schemeClr>
              </a:solidFill>
              <a:latin typeface="Lato Light" panose="020F0302020204030203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662180" y="5511415"/>
            <a:ext cx="324046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600" smtClean="0">
                <a:latin typeface="Lato Light" panose="020F0302020204030203"/>
              </a:rPr>
              <a:t>Dispositivo de segurança de rede que controla a entrada e saída de tráfego da rede baseado em um conjunto de regras pré estabelecidas. </a:t>
            </a:r>
            <a:endParaRPr lang="pt-BR" sz="1600">
              <a:latin typeface="Lato Light" panose="020F0302020204030203"/>
            </a:endParaRPr>
          </a:p>
        </p:txBody>
      </p:sp>
    </p:spTree>
    <p:extLst>
      <p:ext uri="{BB962C8B-B14F-4D97-AF65-F5344CB8AC3E}">
        <p14:creationId xmlns:p14="http://schemas.microsoft.com/office/powerpoint/2010/main" val="4160368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1" grpId="0" animBg="1"/>
      <p:bldP spid="123" grpId="0"/>
      <p:bldP spid="124" grpId="0"/>
      <p:bldP spid="128" grpId="0" animBg="1"/>
      <p:bldP spid="129" grpId="0"/>
      <p:bldP spid="130" grpId="0"/>
      <p:bldP spid="140" grpId="0" animBg="1"/>
      <p:bldP spid="34" grpId="0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Rectangle 53"/>
          <p:cNvSpPr/>
          <p:nvPr/>
        </p:nvSpPr>
        <p:spPr>
          <a:xfrm>
            <a:off x="0" y="0"/>
            <a:ext cx="12192000" cy="4816548"/>
          </a:xfrm>
          <a:prstGeom prst="rect">
            <a:avLst/>
          </a:prstGeom>
          <a:solidFill>
            <a:srgbClr val="21272F">
              <a:alpha val="9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E2C88-6C8F-484D-AF69-578F576B1F44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66" name="Rounded Rectangle 65"/>
          <p:cNvSpPr/>
          <p:nvPr/>
        </p:nvSpPr>
        <p:spPr>
          <a:xfrm>
            <a:off x="11471564" y="372774"/>
            <a:ext cx="431078" cy="298739"/>
          </a:xfrm>
          <a:prstGeom prst="roundRect">
            <a:avLst>
              <a:gd name="adj" fmla="val 50000"/>
            </a:avLst>
          </a:prstGeom>
          <a:solidFill>
            <a:schemeClr val="tx1">
              <a:lumMod val="95000"/>
              <a:lumOff val="5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0" name="Text Placeholder 32"/>
          <p:cNvSpPr txBox="1">
            <a:spLocks/>
          </p:cNvSpPr>
          <p:nvPr/>
        </p:nvSpPr>
        <p:spPr>
          <a:xfrm>
            <a:off x="433806" y="1303277"/>
            <a:ext cx="11324387" cy="287293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25000"/>
              </a:lnSpc>
              <a:spcBef>
                <a:spcPts val="0"/>
              </a:spcBef>
              <a:buNone/>
            </a:pPr>
            <a:r>
              <a:rPr lang="pt-BR" sz="1800" dirty="0" smtClean="0">
                <a:solidFill>
                  <a:schemeClr val="bg1"/>
                </a:solidFill>
                <a:latin typeface="Lato Light" panose="020F0302020204030203" pitchFamily="34" charset="0"/>
              </a:rPr>
              <a:t>Grande </a:t>
            </a:r>
            <a:r>
              <a:rPr lang="pt-BR" sz="1800" dirty="0">
                <a:solidFill>
                  <a:schemeClr val="bg1"/>
                </a:solidFill>
                <a:latin typeface="Lato Light" panose="020F0302020204030203" pitchFamily="34" charset="0"/>
              </a:rPr>
              <a:t>parte </a:t>
            </a:r>
            <a:r>
              <a:rPr lang="pt-BR" sz="1800" dirty="0" smtClean="0">
                <a:solidFill>
                  <a:schemeClr val="bg1"/>
                </a:solidFill>
                <a:latin typeface="Lato Light" panose="020F0302020204030203" pitchFamily="34" charset="0"/>
              </a:rPr>
              <a:t>da importância de estudar Varredura de Portas advém </a:t>
            </a:r>
            <a:r>
              <a:rPr lang="pt-BR" sz="1800" dirty="0">
                <a:solidFill>
                  <a:schemeClr val="bg1"/>
                </a:solidFill>
                <a:latin typeface="Lato Light" panose="020F0302020204030203" pitchFamily="34" charset="0"/>
              </a:rPr>
              <a:t>do fato </a:t>
            </a:r>
            <a:r>
              <a:rPr lang="pt-BR" sz="1800" b="1" dirty="0">
                <a:solidFill>
                  <a:schemeClr val="bg1"/>
                </a:solidFill>
                <a:latin typeface="Lato Light" panose="020F0302020204030203" pitchFamily="34" charset="0"/>
              </a:rPr>
              <a:t>da maior parte de técnicas mais avançadas </a:t>
            </a:r>
            <a:r>
              <a:rPr lang="pt-BR" sz="1800" b="1">
                <a:solidFill>
                  <a:schemeClr val="bg1"/>
                </a:solidFill>
                <a:latin typeface="Lato Light" panose="020F0302020204030203" pitchFamily="34" charset="0"/>
              </a:rPr>
              <a:t>de </a:t>
            </a:r>
            <a:r>
              <a:rPr lang="pt-BR" sz="1800" b="1" smtClean="0">
                <a:solidFill>
                  <a:schemeClr val="bg1"/>
                </a:solidFill>
                <a:latin typeface="Lato Light" panose="020F0302020204030203" pitchFamily="34" charset="0"/>
              </a:rPr>
              <a:t>exploração </a:t>
            </a:r>
            <a:r>
              <a:rPr lang="pt-BR" sz="1800" b="1" dirty="0">
                <a:solidFill>
                  <a:schemeClr val="bg1"/>
                </a:solidFill>
                <a:latin typeface="Lato Light" panose="020F0302020204030203" pitchFamily="34" charset="0"/>
              </a:rPr>
              <a:t>de falhas de segurança utilizarem a varredura de portas como uma primeira “sondagem” em suas vítimas para encontrar pontos de ataque.</a:t>
            </a:r>
            <a:r>
              <a:rPr lang="pt-BR" sz="1800" dirty="0">
                <a:solidFill>
                  <a:schemeClr val="bg1"/>
                </a:solidFill>
                <a:latin typeface="Lato Light" panose="020F0302020204030203" pitchFamily="34" charset="0"/>
              </a:rPr>
              <a:t> </a:t>
            </a:r>
            <a:endParaRPr lang="pt-BR" sz="1800" dirty="0" smtClean="0">
              <a:solidFill>
                <a:schemeClr val="bg1"/>
              </a:solidFill>
              <a:latin typeface="Lato Light" panose="020F0302020204030203" pitchFamily="34" charset="0"/>
            </a:endParaRPr>
          </a:p>
          <a:p>
            <a:pPr marL="0" indent="0" algn="just">
              <a:lnSpc>
                <a:spcPct val="125000"/>
              </a:lnSpc>
              <a:spcBef>
                <a:spcPts val="0"/>
              </a:spcBef>
              <a:buNone/>
            </a:pPr>
            <a:endParaRPr lang="pt-BR" sz="1800" dirty="0">
              <a:solidFill>
                <a:schemeClr val="bg1"/>
              </a:solidFill>
              <a:latin typeface="Lato Light" panose="020F0302020204030203" pitchFamily="34" charset="0"/>
            </a:endParaRPr>
          </a:p>
          <a:p>
            <a:pPr marL="0" indent="0" algn="just">
              <a:lnSpc>
                <a:spcPct val="125000"/>
              </a:lnSpc>
              <a:spcBef>
                <a:spcPts val="0"/>
              </a:spcBef>
              <a:buNone/>
            </a:pPr>
            <a:r>
              <a:rPr lang="pt-BR" sz="1800" dirty="0" smtClean="0">
                <a:solidFill>
                  <a:schemeClr val="bg1"/>
                </a:solidFill>
                <a:latin typeface="Lato Light" panose="020F0302020204030203" pitchFamily="34" charset="0"/>
              </a:rPr>
              <a:t>Com </a:t>
            </a:r>
            <a:r>
              <a:rPr lang="pt-BR" sz="1800" dirty="0">
                <a:solidFill>
                  <a:schemeClr val="bg1"/>
                </a:solidFill>
                <a:latin typeface="Lato Light" panose="020F0302020204030203" pitchFamily="34" charset="0"/>
              </a:rPr>
              <a:t>o possível sucesso da chamada </a:t>
            </a:r>
            <a:r>
              <a:rPr lang="pt-BR" sz="1800" b="1" dirty="0">
                <a:solidFill>
                  <a:schemeClr val="bg1"/>
                </a:solidFill>
                <a:latin typeface="Lato Light" panose="020F0302020204030203" pitchFamily="34" charset="0"/>
              </a:rPr>
              <a:t>Internet das Coisas</a:t>
            </a:r>
            <a:r>
              <a:rPr lang="pt-BR" sz="1800" dirty="0">
                <a:solidFill>
                  <a:schemeClr val="bg1"/>
                </a:solidFill>
                <a:latin typeface="Lato Light" panose="020F0302020204030203" pitchFamily="34" charset="0"/>
              </a:rPr>
              <a:t>, o número de dispositivos conectados na rede aumentará de maneira jamais vista, o que por consequência aumentará o número de portas que precisarão ser utilizadas e exigirá dos profissionais de segurança uma estruturação e gestão do fluxo de abertura e fechamento de portas de maneira muito mais eficiente. </a:t>
            </a:r>
            <a:endParaRPr lang="en-US" sz="1800" dirty="0">
              <a:solidFill>
                <a:schemeClr val="bg1"/>
              </a:solidFill>
              <a:latin typeface="Lato Light" panose="020F0302020204030203" pitchFamily="34" charset="0"/>
            </a:endParaRPr>
          </a:p>
        </p:txBody>
      </p:sp>
      <p:sp>
        <p:nvSpPr>
          <p:cNvPr id="71" name="Text Placeholder 33"/>
          <p:cNvSpPr txBox="1">
            <a:spLocks/>
          </p:cNvSpPr>
          <p:nvPr/>
        </p:nvSpPr>
        <p:spPr>
          <a:xfrm>
            <a:off x="453631" y="661220"/>
            <a:ext cx="5885597" cy="280177"/>
          </a:xfrm>
          <a:prstGeom prst="rect">
            <a:avLst/>
          </a:prstGeom>
        </p:spPr>
        <p:txBody>
          <a:bodyPr lIns="0" tIns="0" rIns="0" bIns="0"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BR" sz="2800" b="1">
                <a:solidFill>
                  <a:schemeClr val="bg1"/>
                </a:solidFill>
                <a:latin typeface="Lato" panose="020F0502020204030203" pitchFamily="34" charset="0"/>
              </a:rPr>
              <a:t>Importância da Varredura de </a:t>
            </a:r>
            <a:r>
              <a:rPr lang="pt-BR" sz="2800" b="1" smtClean="0">
                <a:solidFill>
                  <a:schemeClr val="bg1"/>
                </a:solidFill>
                <a:latin typeface="Lato" panose="020F0502020204030203" pitchFamily="34" charset="0"/>
              </a:rPr>
              <a:t>Portas</a:t>
            </a:r>
            <a:endParaRPr lang="en-AU" sz="2800" b="1" dirty="0">
              <a:solidFill>
                <a:schemeClr val="bg1"/>
              </a:solidFill>
              <a:latin typeface="Lato" panose="020F0502020204030203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4889154" y="5173502"/>
            <a:ext cx="5771356" cy="1050380"/>
            <a:chOff x="4889154" y="5173502"/>
            <a:chExt cx="5771356" cy="1050380"/>
          </a:xfrm>
        </p:grpSpPr>
        <p:sp>
          <p:nvSpPr>
            <p:cNvPr id="72" name="Text Placeholder 32"/>
            <p:cNvSpPr txBox="1">
              <a:spLocks/>
            </p:cNvSpPr>
            <p:nvPr/>
          </p:nvSpPr>
          <p:spPr>
            <a:xfrm>
              <a:off x="5112917" y="5173502"/>
              <a:ext cx="5547593" cy="1019218"/>
            </a:xfrm>
            <a:prstGeom prst="rect">
              <a:avLst/>
            </a:prstGeom>
          </p:spPr>
          <p:txBody>
            <a:bodyPr lIns="0" tIns="0" rIns="0" bIns="0">
              <a:noAutofit/>
            </a:bodyPr>
            <a:lstStyle>
              <a:lvl1pPr marL="171450" indent="-17145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50000"/>
                </a:lnSpc>
                <a:buNone/>
              </a:pPr>
              <a:r>
                <a:rPr lang="pt-BR" sz="1600" b="1">
                  <a:solidFill>
                    <a:schemeClr val="tx1">
                      <a:lumMod val="65000"/>
                      <a:lumOff val="35000"/>
                    </a:schemeClr>
                  </a:solidFill>
                  <a:latin typeface="Lato Light" panose="020F0302020204030203" pitchFamily="34" charset="0"/>
                </a:rPr>
                <a:t>Uma porta aberta é uma superfície de ataque e um dos princípios fundamentais de Segurança da Informação é o de diminuir ao máximo as superfícies de ataque </a:t>
              </a:r>
              <a:endPara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Lato Light" panose="020F0302020204030203" pitchFamily="34" charset="0"/>
              </a:endParaRPr>
            </a:p>
          </p:txBody>
        </p:sp>
        <p:cxnSp>
          <p:nvCxnSpPr>
            <p:cNvPr id="73" name="Straight Connector 72"/>
            <p:cNvCxnSpPr/>
            <p:nvPr/>
          </p:nvCxnSpPr>
          <p:spPr>
            <a:xfrm>
              <a:off x="4889154" y="5268462"/>
              <a:ext cx="10392" cy="955420"/>
            </a:xfrm>
            <a:prstGeom prst="line">
              <a:avLst/>
            </a:prstGeom>
            <a:ln w="762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7527" y="5029077"/>
            <a:ext cx="1568503" cy="1568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6876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388069" y="338028"/>
            <a:ext cx="10905239" cy="444500"/>
          </a:xfrm>
        </p:spPr>
        <p:txBody>
          <a:bodyPr>
            <a:normAutofit/>
          </a:bodyPr>
          <a:lstStyle/>
          <a:p>
            <a:r>
              <a:rPr lang="en-US" sz="3200" smtClean="0"/>
              <a:t>Principais Técnicas</a:t>
            </a:r>
            <a:endParaRPr lang="id-ID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E2C88-6C8F-484D-AF69-578F576B1F44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81" name="Oval 80"/>
          <p:cNvSpPr/>
          <p:nvPr/>
        </p:nvSpPr>
        <p:spPr>
          <a:xfrm>
            <a:off x="1456904" y="1798469"/>
            <a:ext cx="699076" cy="699074"/>
          </a:xfrm>
          <a:prstGeom prst="ellipse">
            <a:avLst/>
          </a:prstGeom>
          <a:solidFill>
            <a:srgbClr val="995C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2400" dirty="0">
              <a:solidFill>
                <a:schemeClr val="bg1"/>
              </a:solidFill>
              <a:latin typeface="FontAwesome" pitchFamily="2" charset="0"/>
            </a:endParaRPr>
          </a:p>
        </p:txBody>
      </p:sp>
      <p:sp>
        <p:nvSpPr>
          <p:cNvPr id="82" name="Text Placeholder 32"/>
          <p:cNvSpPr txBox="1">
            <a:spLocks/>
          </p:cNvSpPr>
          <p:nvPr/>
        </p:nvSpPr>
        <p:spPr>
          <a:xfrm>
            <a:off x="2433385" y="2126390"/>
            <a:ext cx="3393019" cy="48559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30000"/>
              </a:lnSpc>
              <a:spcBef>
                <a:spcPts val="0"/>
              </a:spcBef>
              <a:buNone/>
            </a:pPr>
            <a:r>
              <a:rPr lang="pt-BR" sz="1200" smtClean="0">
                <a:solidFill>
                  <a:schemeClr val="tx1">
                    <a:lumMod val="65000"/>
                    <a:lumOff val="35000"/>
                  </a:schemeClr>
                </a:solidFill>
                <a:latin typeface="Lato Light" panose="020F0302020204030203" pitchFamily="34" charset="0"/>
              </a:rPr>
              <a:t>É enviado </a:t>
            </a:r>
            <a:r>
              <a:rPr lang="pt-BR" sz="1200">
                <a:solidFill>
                  <a:schemeClr val="tx1">
                    <a:lumMod val="65000"/>
                    <a:lumOff val="35000"/>
                  </a:schemeClr>
                </a:solidFill>
                <a:latin typeface="Lato Light" panose="020F0302020204030203" pitchFamily="34" charset="0"/>
              </a:rPr>
              <a:t>um pacote SYN tentando abrir uma conexão. Se for recebido uma resposta SYN/ACK significa que a porta está ouvindo e caso seja recebido um RST como resposta, a porta não estará ouvindo.</a:t>
            </a:r>
            <a:endParaRPr lang="en-US" sz="1200" dirty="0">
              <a:solidFill>
                <a:schemeClr val="tx1">
                  <a:lumMod val="65000"/>
                  <a:lumOff val="35000"/>
                </a:schemeClr>
              </a:solidFill>
              <a:latin typeface="Lato Light" panose="020F0302020204030203" pitchFamily="34" charset="0"/>
            </a:endParaRPr>
          </a:p>
        </p:txBody>
      </p:sp>
      <p:sp>
        <p:nvSpPr>
          <p:cNvPr id="84" name="Text Placeholder 33"/>
          <p:cNvSpPr txBox="1">
            <a:spLocks/>
          </p:cNvSpPr>
          <p:nvPr/>
        </p:nvSpPr>
        <p:spPr>
          <a:xfrm>
            <a:off x="2433936" y="1758024"/>
            <a:ext cx="3406753" cy="425502"/>
          </a:xfrm>
          <a:prstGeom prst="rect">
            <a:avLst/>
          </a:prstGeom>
        </p:spPr>
        <p:txBody>
          <a:bodyPr lIns="0" tIns="0" rIns="0" bIns="0"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30000"/>
              </a:lnSpc>
              <a:spcBef>
                <a:spcPts val="0"/>
              </a:spcBef>
              <a:buNone/>
            </a:pPr>
            <a:r>
              <a:rPr lang="en-AU" sz="1600">
                <a:solidFill>
                  <a:schemeClr val="tx1">
                    <a:lumMod val="65000"/>
                    <a:lumOff val="35000"/>
                  </a:schemeClr>
                </a:solidFill>
                <a:latin typeface="Lato Bold" panose="020F0802020204030203" pitchFamily="34" charset="0"/>
              </a:rPr>
              <a:t>TCP SYN</a:t>
            </a:r>
            <a:endParaRPr lang="en-AU" sz="1600" dirty="0">
              <a:solidFill>
                <a:schemeClr val="tx1">
                  <a:lumMod val="65000"/>
                  <a:lumOff val="35000"/>
                </a:schemeClr>
              </a:solidFill>
              <a:latin typeface="Lato Bold" panose="020F0802020204030203" pitchFamily="34" charset="0"/>
            </a:endParaRPr>
          </a:p>
        </p:txBody>
      </p:sp>
      <p:pic>
        <p:nvPicPr>
          <p:cNvPr id="1030" name="Picture 6" descr="TCP SY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0388" y="3704174"/>
            <a:ext cx="4800600" cy="2171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 Placeholder 33"/>
          <p:cNvSpPr txBox="1">
            <a:spLocks/>
          </p:cNvSpPr>
          <p:nvPr/>
        </p:nvSpPr>
        <p:spPr>
          <a:xfrm>
            <a:off x="5371998" y="5843319"/>
            <a:ext cx="834328" cy="425502"/>
          </a:xfrm>
          <a:prstGeom prst="rect">
            <a:avLst/>
          </a:prstGeom>
        </p:spPr>
        <p:txBody>
          <a:bodyPr lIns="0" tIns="0" rIns="0" bIns="0"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30000"/>
              </a:lnSpc>
              <a:spcBef>
                <a:spcPts val="0"/>
              </a:spcBef>
              <a:buNone/>
            </a:pPr>
            <a:r>
              <a:rPr lang="en-AU" sz="1600">
                <a:solidFill>
                  <a:schemeClr val="tx1">
                    <a:lumMod val="65000"/>
                    <a:lumOff val="35000"/>
                  </a:schemeClr>
                </a:solidFill>
                <a:latin typeface="Lato Bold" panose="020F0802020204030203" pitchFamily="34" charset="0"/>
              </a:rPr>
              <a:t>TCP SYN</a:t>
            </a:r>
            <a:endParaRPr lang="en-AU" sz="1600" dirty="0">
              <a:solidFill>
                <a:schemeClr val="tx1">
                  <a:lumMod val="65000"/>
                  <a:lumOff val="35000"/>
                </a:schemeClr>
              </a:solidFill>
              <a:latin typeface="Lato Bold" panose="020F0802020204030203" pitchFamily="34" charset="0"/>
            </a:endParaRPr>
          </a:p>
        </p:txBody>
      </p:sp>
      <p:sp>
        <p:nvSpPr>
          <p:cNvPr id="28" name="Oval 27"/>
          <p:cNvSpPr/>
          <p:nvPr/>
        </p:nvSpPr>
        <p:spPr>
          <a:xfrm>
            <a:off x="6118645" y="1685249"/>
            <a:ext cx="699076" cy="699074"/>
          </a:xfrm>
          <a:prstGeom prst="ellipse">
            <a:avLst/>
          </a:prstGeom>
          <a:solidFill>
            <a:srgbClr val="995C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2400" dirty="0">
              <a:solidFill>
                <a:schemeClr val="bg1"/>
              </a:solidFill>
              <a:latin typeface="FontAwesome" pitchFamily="2" charset="0"/>
            </a:endParaRPr>
          </a:p>
        </p:txBody>
      </p:sp>
      <p:sp>
        <p:nvSpPr>
          <p:cNvPr id="29" name="Text Placeholder 32"/>
          <p:cNvSpPr txBox="1">
            <a:spLocks/>
          </p:cNvSpPr>
          <p:nvPr/>
        </p:nvSpPr>
        <p:spPr>
          <a:xfrm>
            <a:off x="7095677" y="2011948"/>
            <a:ext cx="4007806" cy="48559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30000"/>
              </a:lnSpc>
              <a:spcBef>
                <a:spcPts val="0"/>
              </a:spcBef>
              <a:buNone/>
            </a:pPr>
            <a:r>
              <a:rPr lang="pt-BR" sz="1200">
                <a:solidFill>
                  <a:schemeClr val="tx1">
                    <a:lumMod val="65000"/>
                    <a:lumOff val="35000"/>
                  </a:schemeClr>
                </a:solidFill>
                <a:latin typeface="Lato Light" panose="020F0302020204030203" pitchFamily="34" charset="0"/>
              </a:rPr>
              <a:t>Essa técnica não consegue identificar se uma porta está ou não aberta, mas sim se há um firewall presente e quais são os conjuntos de regras que compõem esse firewall e as portas filtradas por ele Um pacote ACK é enviado, caso seja recebido um RST, então não há firewall, mas nada se pode dizer sobre a disponibilidade da porta.</a:t>
            </a:r>
            <a:endParaRPr lang="en-US" sz="1200" dirty="0">
              <a:solidFill>
                <a:schemeClr val="tx1">
                  <a:lumMod val="65000"/>
                  <a:lumOff val="35000"/>
                </a:schemeClr>
              </a:solidFill>
              <a:latin typeface="Lato Light" panose="020F0302020204030203" pitchFamily="34" charset="0"/>
            </a:endParaRPr>
          </a:p>
        </p:txBody>
      </p:sp>
      <p:sp>
        <p:nvSpPr>
          <p:cNvPr id="30" name="Text Placeholder 33"/>
          <p:cNvSpPr txBox="1">
            <a:spLocks/>
          </p:cNvSpPr>
          <p:nvPr/>
        </p:nvSpPr>
        <p:spPr>
          <a:xfrm>
            <a:off x="7095677" y="1644804"/>
            <a:ext cx="3406753" cy="425502"/>
          </a:xfrm>
          <a:prstGeom prst="rect">
            <a:avLst/>
          </a:prstGeom>
        </p:spPr>
        <p:txBody>
          <a:bodyPr lIns="0" tIns="0" rIns="0" bIns="0"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30000"/>
              </a:lnSpc>
              <a:spcBef>
                <a:spcPts val="0"/>
              </a:spcBef>
              <a:buNone/>
            </a:pPr>
            <a:r>
              <a:rPr lang="en-AU" sz="1600">
                <a:solidFill>
                  <a:schemeClr val="tx1">
                    <a:lumMod val="65000"/>
                    <a:lumOff val="35000"/>
                  </a:schemeClr>
                </a:solidFill>
                <a:latin typeface="Lato Bold" panose="020F0802020204030203" pitchFamily="34" charset="0"/>
              </a:rPr>
              <a:t>TCP ACK</a:t>
            </a:r>
            <a:endParaRPr lang="en-AU" sz="1600" dirty="0">
              <a:solidFill>
                <a:schemeClr val="tx1">
                  <a:lumMod val="65000"/>
                  <a:lumOff val="35000"/>
                </a:schemeClr>
              </a:solidFill>
              <a:latin typeface="Lato Bold" panose="020F08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1581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" grpId="0" animBg="1"/>
      <p:bldP spid="82" grpId="0"/>
      <p:bldP spid="84" grpId="0"/>
      <p:bldP spid="27" grpId="0"/>
      <p:bldP spid="28" grpId="0" animBg="1"/>
      <p:bldP spid="29" grpId="0"/>
      <p:bldP spid="3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388069" y="338028"/>
            <a:ext cx="10905239" cy="444500"/>
          </a:xfrm>
        </p:spPr>
        <p:txBody>
          <a:bodyPr>
            <a:normAutofit/>
          </a:bodyPr>
          <a:lstStyle/>
          <a:p>
            <a:r>
              <a:rPr lang="en-US" sz="3200" smtClean="0"/>
              <a:t>Principais Técnicas</a:t>
            </a:r>
            <a:endParaRPr lang="id-ID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E2C88-6C8F-484D-AF69-578F576B1F44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107" name="Oval 106"/>
          <p:cNvSpPr/>
          <p:nvPr/>
        </p:nvSpPr>
        <p:spPr>
          <a:xfrm>
            <a:off x="7087779" y="1385266"/>
            <a:ext cx="699076" cy="699074"/>
          </a:xfrm>
          <a:prstGeom prst="ellipse">
            <a:avLst/>
          </a:prstGeom>
          <a:solidFill>
            <a:srgbClr val="995C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2400" dirty="0">
              <a:solidFill>
                <a:schemeClr val="bg1"/>
              </a:solidFill>
              <a:latin typeface="FontAwesome" pitchFamily="2" charset="0"/>
            </a:endParaRPr>
          </a:p>
        </p:txBody>
      </p:sp>
      <p:sp>
        <p:nvSpPr>
          <p:cNvPr id="108" name="Text Placeholder 32"/>
          <p:cNvSpPr txBox="1">
            <a:spLocks/>
          </p:cNvSpPr>
          <p:nvPr/>
        </p:nvSpPr>
        <p:spPr>
          <a:xfrm>
            <a:off x="8027508" y="1711965"/>
            <a:ext cx="3393019" cy="138869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30000"/>
              </a:lnSpc>
              <a:spcBef>
                <a:spcPts val="0"/>
              </a:spcBef>
              <a:buNone/>
            </a:pPr>
            <a:r>
              <a:rPr lang="pt-BR" sz="1200" smtClean="0">
                <a:solidFill>
                  <a:schemeClr val="tx1">
                    <a:lumMod val="65000"/>
                    <a:lumOff val="35000"/>
                  </a:schemeClr>
                </a:solidFill>
                <a:latin typeface="Lato Light" panose="020F0302020204030203" pitchFamily="34" charset="0"/>
              </a:rPr>
              <a:t>Ao enviar </a:t>
            </a:r>
            <a:r>
              <a:rPr lang="pt-BR" sz="1200">
                <a:solidFill>
                  <a:schemeClr val="tx1">
                    <a:lumMod val="65000"/>
                    <a:lumOff val="35000"/>
                  </a:schemeClr>
                </a:solidFill>
                <a:latin typeface="Lato Light" panose="020F0302020204030203" pitchFamily="34" charset="0"/>
              </a:rPr>
              <a:t>um pacote UDP, ele espera por um certo tempo uma resposta. Quando a resposta não chega, supõe-se que a porta está aberta ou filtrada. Na presença de </a:t>
            </a:r>
            <a:r>
              <a:rPr lang="pt-BR" sz="1200" smtClean="0">
                <a:solidFill>
                  <a:schemeClr val="tx1">
                    <a:lumMod val="65000"/>
                    <a:lumOff val="35000"/>
                  </a:schemeClr>
                </a:solidFill>
                <a:latin typeface="Lato Light" panose="020F0302020204030203" pitchFamily="34" charset="0"/>
              </a:rPr>
              <a:t>firewall o </a:t>
            </a:r>
            <a:r>
              <a:rPr lang="pt-BR" sz="1200">
                <a:solidFill>
                  <a:schemeClr val="tx1">
                    <a:lumMod val="65000"/>
                    <a:lumOff val="35000"/>
                  </a:schemeClr>
                </a:solidFill>
                <a:latin typeface="Lato Light" panose="020F0302020204030203" pitchFamily="34" charset="0"/>
              </a:rPr>
              <a:t>scan pode </a:t>
            </a:r>
            <a:r>
              <a:rPr lang="pt-BR" sz="1200" smtClean="0">
                <a:solidFill>
                  <a:schemeClr val="tx1">
                    <a:lumMod val="65000"/>
                    <a:lumOff val="35000"/>
                  </a:schemeClr>
                </a:solidFill>
                <a:latin typeface="Lato Light" panose="020F0302020204030203" pitchFamily="34" charset="0"/>
              </a:rPr>
              <a:t>retornar “aberta”, </a:t>
            </a:r>
            <a:r>
              <a:rPr lang="pt-BR" sz="1200">
                <a:solidFill>
                  <a:schemeClr val="tx1">
                    <a:lumMod val="65000"/>
                    <a:lumOff val="35000"/>
                  </a:schemeClr>
                </a:solidFill>
                <a:latin typeface="Lato Light" panose="020F0302020204030203" pitchFamily="34" charset="0"/>
              </a:rPr>
              <a:t>sendo que está filtrada. </a:t>
            </a:r>
            <a:endParaRPr lang="en-US" sz="1200" dirty="0">
              <a:solidFill>
                <a:schemeClr val="tx1">
                  <a:lumMod val="65000"/>
                  <a:lumOff val="35000"/>
                </a:schemeClr>
              </a:solidFill>
              <a:latin typeface="Lato Light" panose="020F0302020204030203" pitchFamily="34" charset="0"/>
            </a:endParaRPr>
          </a:p>
        </p:txBody>
      </p:sp>
      <p:sp>
        <p:nvSpPr>
          <p:cNvPr id="110" name="Text Placeholder 33"/>
          <p:cNvSpPr txBox="1">
            <a:spLocks/>
          </p:cNvSpPr>
          <p:nvPr/>
        </p:nvSpPr>
        <p:spPr>
          <a:xfrm>
            <a:off x="8064811" y="1344821"/>
            <a:ext cx="3406753" cy="425502"/>
          </a:xfrm>
          <a:prstGeom prst="rect">
            <a:avLst/>
          </a:prstGeom>
        </p:spPr>
        <p:txBody>
          <a:bodyPr lIns="0" tIns="0" rIns="0" bIns="0"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30000"/>
              </a:lnSpc>
              <a:spcBef>
                <a:spcPts val="0"/>
              </a:spcBef>
              <a:buNone/>
            </a:pPr>
            <a:r>
              <a:rPr lang="en-AU" sz="1600">
                <a:solidFill>
                  <a:schemeClr val="tx1">
                    <a:lumMod val="65000"/>
                    <a:lumOff val="35000"/>
                  </a:schemeClr>
                </a:solidFill>
                <a:latin typeface="Lato Bold" panose="020F0802020204030203" pitchFamily="34" charset="0"/>
              </a:rPr>
              <a:t>UDP</a:t>
            </a:r>
            <a:endParaRPr lang="en-AU" sz="1600" dirty="0">
              <a:solidFill>
                <a:schemeClr val="tx1">
                  <a:lumMod val="65000"/>
                  <a:lumOff val="35000"/>
                </a:schemeClr>
              </a:solidFill>
              <a:latin typeface="Lato Bold" panose="020F0802020204030203" pitchFamily="34" charset="0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743309" y="1420786"/>
            <a:ext cx="699076" cy="699074"/>
          </a:xfrm>
          <a:prstGeom prst="ellipse">
            <a:avLst/>
          </a:prstGeom>
          <a:solidFill>
            <a:srgbClr val="995C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2400" dirty="0">
              <a:solidFill>
                <a:schemeClr val="bg1"/>
              </a:solidFill>
              <a:latin typeface="FontAwesome" pitchFamily="2" charset="0"/>
            </a:endParaRPr>
          </a:p>
        </p:txBody>
      </p:sp>
      <p:sp>
        <p:nvSpPr>
          <p:cNvPr id="23" name="Text Placeholder 32"/>
          <p:cNvSpPr txBox="1">
            <a:spLocks/>
          </p:cNvSpPr>
          <p:nvPr/>
        </p:nvSpPr>
        <p:spPr>
          <a:xfrm>
            <a:off x="1720341" y="1721296"/>
            <a:ext cx="4007806" cy="48559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30000"/>
              </a:lnSpc>
              <a:spcBef>
                <a:spcPts val="0"/>
              </a:spcBef>
              <a:buNone/>
            </a:pPr>
            <a:r>
              <a:rPr lang="pt-BR" sz="1200">
                <a:solidFill>
                  <a:schemeClr val="tx1">
                    <a:lumMod val="65000"/>
                    <a:lumOff val="35000"/>
                  </a:schemeClr>
                </a:solidFill>
                <a:latin typeface="Lato Light" panose="020F0302020204030203" pitchFamily="34" charset="0"/>
              </a:rPr>
              <a:t>Esse tipo é utilizado quando não é possível usar o TCP SYN. A diferença entre esses dois é que, no TCP Connect, ao receber um SYN/ACK indicando porta aberta, o sinal de RST não é enviado, mas sim um ACK, estabelecendo uma conexão com a porta.</a:t>
            </a:r>
            <a:endParaRPr lang="en-US" sz="1200" dirty="0">
              <a:solidFill>
                <a:schemeClr val="tx1">
                  <a:lumMod val="65000"/>
                  <a:lumOff val="35000"/>
                </a:schemeClr>
              </a:solidFill>
              <a:latin typeface="Lato Light" panose="020F0302020204030203" pitchFamily="34" charset="0"/>
            </a:endParaRPr>
          </a:p>
        </p:txBody>
      </p:sp>
      <p:sp>
        <p:nvSpPr>
          <p:cNvPr id="24" name="Text Placeholder 33"/>
          <p:cNvSpPr txBox="1">
            <a:spLocks/>
          </p:cNvSpPr>
          <p:nvPr/>
        </p:nvSpPr>
        <p:spPr>
          <a:xfrm>
            <a:off x="1720341" y="1380341"/>
            <a:ext cx="3406753" cy="425502"/>
          </a:xfrm>
          <a:prstGeom prst="rect">
            <a:avLst/>
          </a:prstGeom>
        </p:spPr>
        <p:txBody>
          <a:bodyPr lIns="0" tIns="0" rIns="0" bIns="0"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30000"/>
              </a:lnSpc>
              <a:spcBef>
                <a:spcPts val="0"/>
              </a:spcBef>
              <a:buNone/>
            </a:pPr>
            <a:r>
              <a:rPr lang="en-AU" sz="1600">
                <a:solidFill>
                  <a:schemeClr val="tx1">
                    <a:lumMod val="65000"/>
                    <a:lumOff val="35000"/>
                  </a:schemeClr>
                </a:solidFill>
                <a:latin typeface="Lato Bold" panose="020F0802020204030203" pitchFamily="34" charset="0"/>
              </a:rPr>
              <a:t>TCP Connect</a:t>
            </a:r>
            <a:endParaRPr lang="en-AU" sz="1600" dirty="0">
              <a:solidFill>
                <a:schemeClr val="tx1">
                  <a:lumMod val="65000"/>
                  <a:lumOff val="35000"/>
                </a:schemeClr>
              </a:solidFill>
              <a:latin typeface="Lato Bold" panose="020F0802020204030203" pitchFamily="34" charset="0"/>
            </a:endParaRPr>
          </a:p>
        </p:txBody>
      </p:sp>
      <p:pic>
        <p:nvPicPr>
          <p:cNvPr id="3074" name="Picture 2" descr="TCP Connec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1278" y="3375188"/>
            <a:ext cx="3494799" cy="2621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 Placeholder 33"/>
          <p:cNvSpPr txBox="1">
            <a:spLocks/>
          </p:cNvSpPr>
          <p:nvPr/>
        </p:nvSpPr>
        <p:spPr>
          <a:xfrm>
            <a:off x="5728147" y="6018116"/>
            <a:ext cx="1140669" cy="425502"/>
          </a:xfrm>
          <a:prstGeom prst="rect">
            <a:avLst/>
          </a:prstGeom>
        </p:spPr>
        <p:txBody>
          <a:bodyPr lIns="0" tIns="0" rIns="0" bIns="0"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30000"/>
              </a:lnSpc>
              <a:spcBef>
                <a:spcPts val="0"/>
              </a:spcBef>
              <a:buNone/>
            </a:pPr>
            <a:r>
              <a:rPr lang="en-AU" sz="1600">
                <a:solidFill>
                  <a:schemeClr val="tx1">
                    <a:lumMod val="65000"/>
                    <a:lumOff val="35000"/>
                  </a:schemeClr>
                </a:solidFill>
                <a:latin typeface="Lato Bold" panose="020F0802020204030203" pitchFamily="34" charset="0"/>
              </a:rPr>
              <a:t>TCP Connect</a:t>
            </a:r>
            <a:endParaRPr lang="en-AU" sz="1600" dirty="0">
              <a:solidFill>
                <a:schemeClr val="tx1">
                  <a:lumMod val="65000"/>
                  <a:lumOff val="35000"/>
                </a:schemeClr>
              </a:solidFill>
              <a:latin typeface="Lato Bold" panose="020F08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8669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" grpId="0" animBg="1"/>
      <p:bldP spid="108" grpId="0"/>
      <p:bldP spid="110" grpId="0"/>
      <p:bldP spid="22" grpId="0" animBg="1"/>
      <p:bldP spid="23" grpId="0"/>
      <p:bldP spid="24" grpId="0"/>
      <p:bldP spid="2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388069" y="338028"/>
            <a:ext cx="10905239" cy="444500"/>
          </a:xfrm>
        </p:spPr>
        <p:txBody>
          <a:bodyPr>
            <a:normAutofit/>
          </a:bodyPr>
          <a:lstStyle/>
          <a:p>
            <a:r>
              <a:rPr lang="en-US" sz="3200" smtClean="0"/>
              <a:t>Principais Técnicas</a:t>
            </a:r>
            <a:endParaRPr lang="id-ID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E2C88-6C8F-484D-AF69-578F576B1F44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93" name="Oval 92"/>
          <p:cNvSpPr/>
          <p:nvPr/>
        </p:nvSpPr>
        <p:spPr>
          <a:xfrm>
            <a:off x="6909523" y="1468475"/>
            <a:ext cx="699076" cy="699074"/>
          </a:xfrm>
          <a:prstGeom prst="ellipse">
            <a:avLst/>
          </a:prstGeom>
          <a:solidFill>
            <a:srgbClr val="995C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2400" dirty="0">
              <a:solidFill>
                <a:schemeClr val="bg1"/>
              </a:solidFill>
              <a:latin typeface="FontAwesome" pitchFamily="2" charset="0"/>
            </a:endParaRPr>
          </a:p>
        </p:txBody>
      </p:sp>
      <p:sp>
        <p:nvSpPr>
          <p:cNvPr id="94" name="Text Placeholder 32"/>
          <p:cNvSpPr txBox="1">
            <a:spLocks/>
          </p:cNvSpPr>
          <p:nvPr/>
        </p:nvSpPr>
        <p:spPr>
          <a:xfrm>
            <a:off x="7849252" y="1782868"/>
            <a:ext cx="3393019" cy="48559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30000"/>
              </a:lnSpc>
              <a:spcBef>
                <a:spcPts val="0"/>
              </a:spcBef>
              <a:buNone/>
            </a:pPr>
            <a:r>
              <a:rPr lang="pt-BR" sz="1200">
                <a:solidFill>
                  <a:schemeClr val="tx1">
                    <a:lumMod val="65000"/>
                    <a:lumOff val="35000"/>
                  </a:schemeClr>
                </a:solidFill>
                <a:latin typeface="Lato Light" panose="020F0302020204030203" pitchFamily="34" charset="0"/>
              </a:rPr>
              <a:t>É usado antes dos outros tipos de scan para detectar quais hosts estão conectados à rede. Um ICMP echo request é enviado para o host alvo. Se e o alvo responder com um ICMP echo reply, ele está ativo. </a:t>
            </a:r>
            <a:endParaRPr lang="en-US" sz="1200" dirty="0">
              <a:solidFill>
                <a:schemeClr val="tx1">
                  <a:lumMod val="65000"/>
                  <a:lumOff val="35000"/>
                </a:schemeClr>
              </a:solidFill>
              <a:latin typeface="Lato Light" panose="020F0302020204030203" pitchFamily="34" charset="0"/>
            </a:endParaRPr>
          </a:p>
        </p:txBody>
      </p:sp>
      <p:sp>
        <p:nvSpPr>
          <p:cNvPr id="96" name="Text Placeholder 33"/>
          <p:cNvSpPr txBox="1">
            <a:spLocks/>
          </p:cNvSpPr>
          <p:nvPr/>
        </p:nvSpPr>
        <p:spPr>
          <a:xfrm>
            <a:off x="7886555" y="1428030"/>
            <a:ext cx="3406753" cy="425502"/>
          </a:xfrm>
          <a:prstGeom prst="rect">
            <a:avLst/>
          </a:prstGeom>
        </p:spPr>
        <p:txBody>
          <a:bodyPr lIns="0" tIns="0" rIns="0" bIns="0"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30000"/>
              </a:lnSpc>
              <a:spcBef>
                <a:spcPts val="0"/>
              </a:spcBef>
              <a:buNone/>
            </a:pPr>
            <a:r>
              <a:rPr lang="en-AU" sz="1600">
                <a:solidFill>
                  <a:schemeClr val="tx1">
                    <a:lumMod val="65000"/>
                    <a:lumOff val="35000"/>
                  </a:schemeClr>
                </a:solidFill>
                <a:latin typeface="Lato Bold" panose="020F0802020204030203" pitchFamily="34" charset="0"/>
              </a:rPr>
              <a:t>ICMP</a:t>
            </a:r>
            <a:endParaRPr lang="en-AU" sz="1600" dirty="0">
              <a:solidFill>
                <a:schemeClr val="tx1">
                  <a:lumMod val="65000"/>
                  <a:lumOff val="35000"/>
                </a:schemeClr>
              </a:solidFill>
              <a:latin typeface="Lato Bold" panose="020F0802020204030203" pitchFamily="34" charset="0"/>
            </a:endParaRPr>
          </a:p>
        </p:txBody>
      </p:sp>
      <p:sp>
        <p:nvSpPr>
          <p:cNvPr id="103" name="Oval 102"/>
          <p:cNvSpPr/>
          <p:nvPr/>
        </p:nvSpPr>
        <p:spPr>
          <a:xfrm>
            <a:off x="739451" y="1502998"/>
            <a:ext cx="699076" cy="699074"/>
          </a:xfrm>
          <a:prstGeom prst="ellipse">
            <a:avLst/>
          </a:prstGeom>
          <a:solidFill>
            <a:srgbClr val="995C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2400" dirty="0">
              <a:solidFill>
                <a:schemeClr val="bg1"/>
              </a:solidFill>
              <a:latin typeface="FontAwesome" pitchFamily="2" charset="0"/>
            </a:endParaRPr>
          </a:p>
        </p:txBody>
      </p:sp>
      <p:sp>
        <p:nvSpPr>
          <p:cNvPr id="104" name="Text Placeholder 32"/>
          <p:cNvSpPr txBox="1">
            <a:spLocks/>
          </p:cNvSpPr>
          <p:nvPr/>
        </p:nvSpPr>
        <p:spPr>
          <a:xfrm>
            <a:off x="1716483" y="1852535"/>
            <a:ext cx="4007806" cy="48559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30000"/>
              </a:lnSpc>
              <a:spcBef>
                <a:spcPts val="0"/>
              </a:spcBef>
              <a:buNone/>
            </a:pPr>
            <a:r>
              <a:rPr lang="pt-BR" sz="1200">
                <a:latin typeface="Lato Light" panose="020F0302020204030203"/>
              </a:rPr>
              <a:t>Tipo de varredura altamente camuflada devido à sua natureza cega. Para que funcione, são necessárias três máquinas: a do invasor, a máquina zumbi e a máquina alvo</a:t>
            </a:r>
            <a:endParaRPr lang="en-US" sz="1200" dirty="0">
              <a:solidFill>
                <a:schemeClr val="tx1">
                  <a:lumMod val="65000"/>
                  <a:lumOff val="35000"/>
                </a:schemeClr>
              </a:solidFill>
              <a:latin typeface="Lato Light" panose="020F0302020204030203"/>
            </a:endParaRPr>
          </a:p>
        </p:txBody>
      </p:sp>
      <p:sp>
        <p:nvSpPr>
          <p:cNvPr id="106" name="Text Placeholder 33"/>
          <p:cNvSpPr txBox="1">
            <a:spLocks/>
          </p:cNvSpPr>
          <p:nvPr/>
        </p:nvSpPr>
        <p:spPr>
          <a:xfrm>
            <a:off x="1716483" y="1462553"/>
            <a:ext cx="3406753" cy="425502"/>
          </a:xfrm>
          <a:prstGeom prst="rect">
            <a:avLst/>
          </a:prstGeom>
        </p:spPr>
        <p:txBody>
          <a:bodyPr lIns="0" tIns="0" rIns="0" bIns="0"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30000"/>
              </a:lnSpc>
              <a:spcBef>
                <a:spcPts val="0"/>
              </a:spcBef>
              <a:buNone/>
            </a:pPr>
            <a:r>
              <a:rPr lang="en-AU" sz="1600" smtClean="0">
                <a:solidFill>
                  <a:schemeClr val="tx1">
                    <a:lumMod val="65000"/>
                    <a:lumOff val="35000"/>
                  </a:schemeClr>
                </a:solidFill>
                <a:latin typeface="Lato Bold" panose="020F0802020204030203" pitchFamily="34" charset="0"/>
              </a:rPr>
              <a:t>Idle</a:t>
            </a:r>
            <a:endParaRPr lang="en-AU" sz="1600" dirty="0">
              <a:solidFill>
                <a:schemeClr val="tx1">
                  <a:lumMod val="65000"/>
                  <a:lumOff val="35000"/>
                </a:schemeClr>
              </a:solidFill>
              <a:latin typeface="Lato Bold" panose="020F0802020204030203" pitchFamily="34" charset="0"/>
            </a:endParaRPr>
          </a:p>
        </p:txBody>
      </p:sp>
      <p:pic>
        <p:nvPicPr>
          <p:cNvPr id="2052" name="Picture 4" descr="Idl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0703" y="3268803"/>
            <a:ext cx="6965240" cy="2707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 Placeholder 33"/>
          <p:cNvSpPr txBox="1">
            <a:spLocks/>
          </p:cNvSpPr>
          <p:nvPr/>
        </p:nvSpPr>
        <p:spPr>
          <a:xfrm>
            <a:off x="6075867" y="5976541"/>
            <a:ext cx="3406753" cy="425502"/>
          </a:xfrm>
          <a:prstGeom prst="rect">
            <a:avLst/>
          </a:prstGeom>
        </p:spPr>
        <p:txBody>
          <a:bodyPr lIns="0" tIns="0" rIns="0" bIns="0"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30000"/>
              </a:lnSpc>
              <a:spcBef>
                <a:spcPts val="0"/>
              </a:spcBef>
              <a:buNone/>
            </a:pPr>
            <a:r>
              <a:rPr lang="en-AU" sz="1600" smtClean="0">
                <a:solidFill>
                  <a:schemeClr val="tx1">
                    <a:lumMod val="65000"/>
                    <a:lumOff val="35000"/>
                  </a:schemeClr>
                </a:solidFill>
                <a:latin typeface="Lato Bold" panose="020F0802020204030203" pitchFamily="34" charset="0"/>
              </a:rPr>
              <a:t>Idle</a:t>
            </a:r>
            <a:endParaRPr lang="en-AU" sz="1600" dirty="0">
              <a:solidFill>
                <a:schemeClr val="tx1">
                  <a:lumMod val="65000"/>
                  <a:lumOff val="35000"/>
                </a:schemeClr>
              </a:solidFill>
              <a:latin typeface="Lato Bold" panose="020F08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206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" grpId="0" animBg="1"/>
      <p:bldP spid="94" grpId="0"/>
      <p:bldP spid="96" grpId="0"/>
      <p:bldP spid="103" grpId="0" animBg="1"/>
      <p:bldP spid="104" grpId="0"/>
      <p:bldP spid="106" grpId="0"/>
      <p:bldP spid="2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38"/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1">
              <a:lumMod val="85000"/>
              <a:lumOff val="1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2000"/>
          </a:p>
        </p:txBody>
      </p:sp>
      <p:sp>
        <p:nvSpPr>
          <p:cNvPr id="42" name="Text Placeholder 32"/>
          <p:cNvSpPr txBox="1">
            <a:spLocks/>
          </p:cNvSpPr>
          <p:nvPr/>
        </p:nvSpPr>
        <p:spPr>
          <a:xfrm>
            <a:off x="491319" y="3910319"/>
            <a:ext cx="5172502" cy="151287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pt-BR" sz="1800">
                <a:solidFill>
                  <a:schemeClr val="tx1">
                    <a:lumMod val="65000"/>
                    <a:lumOff val="35000"/>
                  </a:schemeClr>
                </a:solidFill>
                <a:latin typeface="Lato Light" panose="020F0302020204030203" pitchFamily="34" charset="0"/>
              </a:rPr>
              <a:t>NMap (Network Mapper) é uma ferramenta de código aberto utilizada para exploração de redes e análise de segurança, seja de hosts únicos ou largas redes. Com ele, é possível determinar os hosts disponíveis na rede, bem como os serviços que cada host dispõe, seus sistemas operacionais além dos tipos de firewall e filtro de pacotes em uso. </a:t>
            </a:r>
            <a:endParaRPr lang="en-US" sz="1800" dirty="0">
              <a:solidFill>
                <a:schemeClr val="tx1">
                  <a:lumMod val="65000"/>
                  <a:lumOff val="35000"/>
                </a:schemeClr>
              </a:solidFill>
              <a:latin typeface="Lato Light" panose="020F0302020204030203" pitchFamily="34" charset="0"/>
            </a:endParaRPr>
          </a:p>
        </p:txBody>
      </p:sp>
      <p:sp>
        <p:nvSpPr>
          <p:cNvPr id="43" name="Text Placeholder 33"/>
          <p:cNvSpPr txBox="1">
            <a:spLocks/>
          </p:cNvSpPr>
          <p:nvPr/>
        </p:nvSpPr>
        <p:spPr>
          <a:xfrm>
            <a:off x="1588150" y="1001201"/>
            <a:ext cx="3106680" cy="437724"/>
          </a:xfrm>
          <a:prstGeom prst="rect">
            <a:avLst/>
          </a:prstGeom>
        </p:spPr>
        <p:txBody>
          <a:bodyPr lIns="0" tIns="0" rIns="0" bIns="0"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AU" sz="2000">
                <a:solidFill>
                  <a:schemeClr val="tx1">
                    <a:lumMod val="65000"/>
                    <a:lumOff val="35000"/>
                  </a:schemeClr>
                </a:solidFill>
                <a:latin typeface="Lato Bold" panose="020F0802020204030203" pitchFamily="34" charset="0"/>
              </a:rPr>
              <a:t>Nmap: the Network </a:t>
            </a:r>
            <a:r>
              <a:rPr lang="en-AU" sz="2000" smtClean="0">
                <a:solidFill>
                  <a:schemeClr val="tx1">
                    <a:lumMod val="65000"/>
                    <a:lumOff val="35000"/>
                  </a:schemeClr>
                </a:solidFill>
                <a:latin typeface="Lato Bold" panose="020F0802020204030203" pitchFamily="34" charset="0"/>
              </a:rPr>
              <a:t>Mapper</a:t>
            </a:r>
            <a:endParaRPr lang="en-AU" sz="2000" dirty="0">
              <a:solidFill>
                <a:schemeClr val="tx1">
                  <a:lumMod val="65000"/>
                  <a:lumOff val="35000"/>
                </a:schemeClr>
              </a:solidFill>
              <a:latin typeface="Lato Bold" panose="020F0802020204030203" pitchFamily="34" charset="0"/>
            </a:endParaRPr>
          </a:p>
        </p:txBody>
      </p:sp>
      <p:sp>
        <p:nvSpPr>
          <p:cNvPr id="46" name="Text Placeholder 32"/>
          <p:cNvSpPr txBox="1">
            <a:spLocks/>
          </p:cNvSpPr>
          <p:nvPr/>
        </p:nvSpPr>
        <p:spPr>
          <a:xfrm>
            <a:off x="6587319" y="3910318"/>
            <a:ext cx="5172502" cy="151287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pt-BR" sz="1800" dirty="0">
                <a:solidFill>
                  <a:schemeClr val="bg1"/>
                </a:solidFill>
                <a:latin typeface="Lato Light" panose="020F0302020204030203" pitchFamily="34" charset="0"/>
              </a:rPr>
              <a:t>O </a:t>
            </a:r>
            <a:r>
              <a:rPr lang="pt-BR" sz="1800" dirty="0" err="1">
                <a:solidFill>
                  <a:schemeClr val="bg1"/>
                </a:solidFill>
                <a:latin typeface="Lato Light" panose="020F0302020204030203" pitchFamily="34" charset="0"/>
              </a:rPr>
              <a:t>ZMap</a:t>
            </a:r>
            <a:r>
              <a:rPr lang="pt-BR" sz="1800" dirty="0">
                <a:solidFill>
                  <a:schemeClr val="bg1"/>
                </a:solidFill>
                <a:latin typeface="Lato Light" panose="020F0302020204030203" pitchFamily="34" charset="0"/>
              </a:rPr>
              <a:t> é o varredor de porta usado para varreduras massivas em todo o espaço IPv4 da rede, almejando a uma porta comum entre todos os hosts varridos e realizando seu objetivo em altíssima velocidade. Esse varredor envia tantos pacotes quanto a NIC e a CPU </a:t>
            </a:r>
            <a:r>
              <a:rPr lang="pt-BR" sz="1800" dirty="0" smtClean="0">
                <a:solidFill>
                  <a:schemeClr val="bg1"/>
                </a:solidFill>
                <a:latin typeface="Lato Light" panose="020F0302020204030203" pitchFamily="34" charset="0"/>
              </a:rPr>
              <a:t>da fonte </a:t>
            </a:r>
            <a:r>
              <a:rPr lang="pt-BR" sz="1800" dirty="0">
                <a:solidFill>
                  <a:schemeClr val="bg1"/>
                </a:solidFill>
                <a:latin typeface="Lato Light" panose="020F0302020204030203" pitchFamily="34" charset="0"/>
              </a:rPr>
              <a:t>aguentam. </a:t>
            </a:r>
            <a:endParaRPr lang="en-US" sz="1800" dirty="0">
              <a:solidFill>
                <a:schemeClr val="bg1"/>
              </a:solidFill>
              <a:latin typeface="Lato Light" panose="020F0302020204030203" pitchFamily="34" charset="0"/>
            </a:endParaRPr>
          </a:p>
        </p:txBody>
      </p:sp>
      <p:sp>
        <p:nvSpPr>
          <p:cNvPr id="47" name="Text Placeholder 33"/>
          <p:cNvSpPr txBox="1">
            <a:spLocks/>
          </p:cNvSpPr>
          <p:nvPr/>
        </p:nvSpPr>
        <p:spPr>
          <a:xfrm>
            <a:off x="7490109" y="1001201"/>
            <a:ext cx="3124878" cy="253969"/>
          </a:xfrm>
          <a:prstGeom prst="rect">
            <a:avLst/>
          </a:prstGeom>
        </p:spPr>
        <p:txBody>
          <a:bodyPr lIns="0" tIns="0" rIns="0" bIns="0"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AU" sz="2000">
                <a:solidFill>
                  <a:schemeClr val="bg1"/>
                </a:solidFill>
                <a:latin typeface="Lato Bold" panose="020F0802020204030203" pitchFamily="34" charset="0"/>
              </a:rPr>
              <a:t>ZMap · The Internet Scanner</a:t>
            </a:r>
            <a:endParaRPr lang="en-AU" sz="2000" dirty="0">
              <a:solidFill>
                <a:schemeClr val="bg1"/>
              </a:solidFill>
              <a:latin typeface="Lato Bold" panose="020F0802020204030203" pitchFamily="34" charset="0"/>
            </a:endParaRPr>
          </a:p>
        </p:txBody>
      </p:sp>
      <p:sp>
        <p:nvSpPr>
          <p:cNvPr id="50" name="Oval 49"/>
          <p:cNvSpPr/>
          <p:nvPr/>
        </p:nvSpPr>
        <p:spPr>
          <a:xfrm>
            <a:off x="5894831" y="3227832"/>
            <a:ext cx="402336" cy="402336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AU" sz="10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Lato Bold" panose="020F0802020204030203" pitchFamily="34" charset="0"/>
              </a:rPr>
              <a:t>VS</a:t>
            </a:r>
            <a:endParaRPr lang="en-US" sz="1050" dirty="0">
              <a:solidFill>
                <a:schemeClr val="tx1">
                  <a:lumMod val="75000"/>
                  <a:lumOff val="25000"/>
                </a:schemeClr>
              </a:solidFill>
              <a:latin typeface="Lato Bold" panose="020F0802020204030203" pitchFamily="34" charset="0"/>
            </a:endParaRPr>
          </a:p>
        </p:txBody>
      </p:sp>
      <p:pic>
        <p:nvPicPr>
          <p:cNvPr id="1026" name="Picture 2" descr="https://home-assistant.io/images/supported_brands/nmap.png"/>
          <p:cNvPicPr>
            <a:picLocks noGrp="1" noChangeAspect="1" noChangeArrowheads="1"/>
          </p:cNvPicPr>
          <p:nvPr>
            <p:ph type="pic" sz="quarter" idx="1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6" b="2036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zmap.io/img/logo_test_transparent_monitor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0191" y="1982292"/>
            <a:ext cx="4640122" cy="1245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1376378" y="4221214"/>
            <a:ext cx="9439241" cy="1992573"/>
          </a:xfrm>
          <a:prstGeom prst="rect">
            <a:avLst/>
          </a:prstGeom>
          <a:solidFill>
            <a:schemeClr val="tx1"/>
          </a:solidFill>
          <a:ln w="57150">
            <a:solidFill>
              <a:srgbClr val="FF0000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 err="1" smtClean="0">
                <a:latin typeface="+mj-lt"/>
              </a:rPr>
              <a:t>NMap</a:t>
            </a:r>
            <a:r>
              <a:rPr lang="pt-BR" dirty="0" smtClean="0">
                <a:latin typeface="+mj-lt"/>
              </a:rPr>
              <a:t> e </a:t>
            </a:r>
            <a:r>
              <a:rPr lang="pt-BR" dirty="0" err="1" smtClean="0">
                <a:latin typeface="+mj-lt"/>
              </a:rPr>
              <a:t>ZMap</a:t>
            </a:r>
            <a:r>
              <a:rPr lang="pt-BR" dirty="0" smtClean="0">
                <a:latin typeface="+mj-lt"/>
              </a:rPr>
              <a:t> foram desenvolvidos para propósitos bem diferentes. Enquanto o </a:t>
            </a:r>
            <a:r>
              <a:rPr lang="pt-BR" dirty="0" err="1" smtClean="0">
                <a:latin typeface="+mj-lt"/>
              </a:rPr>
              <a:t>NMap</a:t>
            </a:r>
            <a:r>
              <a:rPr lang="pt-BR" dirty="0" smtClean="0">
                <a:latin typeface="+mj-lt"/>
              </a:rPr>
              <a:t> é otimizado para varrer um número grande de portas em um host ou num número reduzido de hosts, o </a:t>
            </a:r>
            <a:r>
              <a:rPr lang="pt-BR" dirty="0" err="1" smtClean="0">
                <a:latin typeface="+mj-lt"/>
              </a:rPr>
              <a:t>ZMap</a:t>
            </a:r>
            <a:r>
              <a:rPr lang="pt-BR" dirty="0" smtClean="0">
                <a:latin typeface="+mj-lt"/>
              </a:rPr>
              <a:t> é feito para varrer somente uma porta em toda a rede da Internet. </a:t>
            </a:r>
            <a:r>
              <a:rPr lang="pt-BR" b="1" dirty="0" smtClean="0">
                <a:latin typeface="+mj-lt"/>
              </a:rPr>
              <a:t>A título de comparação, ao se varrer a porta 443 em todo o espaço de endereços IPv4 usando o TCP SYN, é estimada uma duração de 1h10min para o </a:t>
            </a:r>
            <a:r>
              <a:rPr lang="pt-BR" b="1" dirty="0" err="1" smtClean="0">
                <a:latin typeface="+mj-lt"/>
              </a:rPr>
              <a:t>ZMap</a:t>
            </a:r>
            <a:r>
              <a:rPr lang="pt-BR" b="1" dirty="0" smtClean="0">
                <a:latin typeface="+mj-lt"/>
              </a:rPr>
              <a:t> e 63 dias para o </a:t>
            </a:r>
            <a:r>
              <a:rPr lang="pt-BR" b="1" dirty="0" err="1" smtClean="0">
                <a:latin typeface="+mj-lt"/>
              </a:rPr>
              <a:t>NMap</a:t>
            </a:r>
            <a:endParaRPr lang="pt-BR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064393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6" grpId="0"/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0" y="1"/>
            <a:ext cx="12192000" cy="5367650"/>
          </a:xfrm>
          <a:prstGeom prst="rect">
            <a:avLst/>
          </a:prstGeom>
          <a:solidFill>
            <a:srgbClr val="21272F">
              <a:alpha val="9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grpSp>
        <p:nvGrpSpPr>
          <p:cNvPr id="13" name="Group 4"/>
          <p:cNvGrpSpPr>
            <a:grpSpLocks noChangeAspect="1"/>
          </p:cNvGrpSpPr>
          <p:nvPr/>
        </p:nvGrpSpPr>
        <p:grpSpPr bwMode="auto">
          <a:xfrm>
            <a:off x="2633663" y="1464602"/>
            <a:ext cx="6924676" cy="334824"/>
            <a:chOff x="1050" y="2025"/>
            <a:chExt cx="5584" cy="270"/>
          </a:xfrm>
        </p:grpSpPr>
        <p:sp>
          <p:nvSpPr>
            <p:cNvPr id="16" name="Freeform 5"/>
            <p:cNvSpPr>
              <a:spLocks/>
            </p:cNvSpPr>
            <p:nvPr/>
          </p:nvSpPr>
          <p:spPr bwMode="auto">
            <a:xfrm>
              <a:off x="1050" y="2025"/>
              <a:ext cx="5584" cy="270"/>
            </a:xfrm>
            <a:custGeom>
              <a:avLst/>
              <a:gdLst>
                <a:gd name="T0" fmla="*/ 2361 w 2361"/>
                <a:gd name="T1" fmla="*/ 111 h 111"/>
                <a:gd name="T2" fmla="*/ 0 w 2361"/>
                <a:gd name="T3" fmla="*/ 111 h 111"/>
                <a:gd name="T4" fmla="*/ 0 w 2361"/>
                <a:gd name="T5" fmla="*/ 32 h 111"/>
                <a:gd name="T6" fmla="*/ 32 w 2361"/>
                <a:gd name="T7" fmla="*/ 0 h 111"/>
                <a:gd name="T8" fmla="*/ 2330 w 2361"/>
                <a:gd name="T9" fmla="*/ 0 h 111"/>
                <a:gd name="T10" fmla="*/ 2361 w 2361"/>
                <a:gd name="T11" fmla="*/ 32 h 111"/>
                <a:gd name="T12" fmla="*/ 2361 w 2361"/>
                <a:gd name="T13" fmla="*/ 111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61" h="111">
                  <a:moveTo>
                    <a:pt x="2361" y="111"/>
                  </a:moveTo>
                  <a:cubicBezTo>
                    <a:pt x="0" y="111"/>
                    <a:pt x="0" y="111"/>
                    <a:pt x="0" y="11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14"/>
                    <a:pt x="14" y="0"/>
                    <a:pt x="32" y="0"/>
                  </a:cubicBezTo>
                  <a:cubicBezTo>
                    <a:pt x="2330" y="0"/>
                    <a:pt x="2330" y="0"/>
                    <a:pt x="2330" y="0"/>
                  </a:cubicBezTo>
                  <a:cubicBezTo>
                    <a:pt x="2347" y="0"/>
                    <a:pt x="2361" y="14"/>
                    <a:pt x="2361" y="32"/>
                  </a:cubicBezTo>
                  <a:lnTo>
                    <a:pt x="2361" y="11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Oval 6"/>
            <p:cNvSpPr>
              <a:spLocks noChangeArrowheads="1"/>
            </p:cNvSpPr>
            <p:nvPr/>
          </p:nvSpPr>
          <p:spPr bwMode="auto">
            <a:xfrm>
              <a:off x="6022" y="2098"/>
              <a:ext cx="120" cy="124"/>
            </a:xfrm>
            <a:prstGeom prst="ellipse">
              <a:avLst/>
            </a:prstGeom>
            <a:solidFill>
              <a:srgbClr val="FCEE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Oval 7"/>
            <p:cNvSpPr>
              <a:spLocks noChangeArrowheads="1"/>
            </p:cNvSpPr>
            <p:nvPr/>
          </p:nvSpPr>
          <p:spPr bwMode="auto">
            <a:xfrm>
              <a:off x="6209" y="2098"/>
              <a:ext cx="120" cy="124"/>
            </a:xfrm>
            <a:prstGeom prst="ellipse">
              <a:avLst/>
            </a:prstGeom>
            <a:solidFill>
              <a:srgbClr val="39B5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Oval 8"/>
            <p:cNvSpPr>
              <a:spLocks noChangeArrowheads="1"/>
            </p:cNvSpPr>
            <p:nvPr/>
          </p:nvSpPr>
          <p:spPr bwMode="auto">
            <a:xfrm>
              <a:off x="6396" y="2098"/>
              <a:ext cx="120" cy="124"/>
            </a:xfrm>
            <a:prstGeom prst="ellipse">
              <a:avLst/>
            </a:prstGeom>
            <a:solidFill>
              <a:srgbClr val="D307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333374" y="327460"/>
            <a:ext cx="10905239" cy="444500"/>
          </a:xfrm>
        </p:spPr>
        <p:txBody>
          <a:bodyPr>
            <a:normAutofit/>
          </a:bodyPr>
          <a:lstStyle/>
          <a:p>
            <a:r>
              <a:rPr lang="en-US" sz="3200" smtClean="0"/>
              <a:t>Como funciona na prática</a:t>
            </a:r>
            <a:endParaRPr lang="id-ID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E2C88-6C8F-484D-AF69-578F576B1F44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82" name="Rounded Rectangle 81"/>
          <p:cNvSpPr/>
          <p:nvPr/>
        </p:nvSpPr>
        <p:spPr>
          <a:xfrm>
            <a:off x="11471564" y="372774"/>
            <a:ext cx="431078" cy="298739"/>
          </a:xfrm>
          <a:prstGeom prst="roundRect">
            <a:avLst>
              <a:gd name="adj" fmla="val 50000"/>
            </a:avLst>
          </a:prstGeom>
          <a:solidFill>
            <a:schemeClr val="tx1">
              <a:lumMod val="95000"/>
              <a:lumOff val="5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3" name="Rounded Rectangle 82"/>
          <p:cNvSpPr/>
          <p:nvPr/>
        </p:nvSpPr>
        <p:spPr>
          <a:xfrm>
            <a:off x="-410316" y="372774"/>
            <a:ext cx="654392" cy="298739"/>
          </a:xfrm>
          <a:prstGeom prst="roundRect">
            <a:avLst>
              <a:gd name="adj" fmla="val 50000"/>
            </a:avLst>
          </a:prstGeom>
          <a:solidFill>
            <a:srgbClr val="995C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27" name="Rounded Rectangle 26"/>
          <p:cNvSpPr/>
          <p:nvPr/>
        </p:nvSpPr>
        <p:spPr>
          <a:xfrm>
            <a:off x="9955720" y="2051734"/>
            <a:ext cx="1517740" cy="586271"/>
          </a:xfrm>
          <a:prstGeom prst="roundRect">
            <a:avLst>
              <a:gd name="adj" fmla="val 7215"/>
            </a:avLst>
          </a:prstGeom>
          <a:solidFill>
            <a:srgbClr val="995C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1400" smtClean="0">
                <a:solidFill>
                  <a:schemeClr val="bg1"/>
                </a:solidFill>
                <a:latin typeface="Lato" panose="020F0502020204030203" pitchFamily="34" charset="0"/>
              </a:rPr>
              <a:t>Comandos Nmap</a:t>
            </a:r>
            <a:endParaRPr lang="en-AU" sz="1400" dirty="0">
              <a:solidFill>
                <a:schemeClr val="bg1"/>
              </a:solidFill>
              <a:latin typeface="Lato" panose="020F0502020204030203" pitchFamily="34" charset="0"/>
            </a:endParaRPr>
          </a:p>
        </p:txBody>
      </p:sp>
      <p:sp>
        <p:nvSpPr>
          <p:cNvPr id="180" name="Rounded Rectangle 179"/>
          <p:cNvSpPr/>
          <p:nvPr/>
        </p:nvSpPr>
        <p:spPr>
          <a:xfrm flipH="1">
            <a:off x="752927" y="2505659"/>
            <a:ext cx="1517740" cy="586271"/>
          </a:xfrm>
          <a:prstGeom prst="roundRect">
            <a:avLst>
              <a:gd name="adj" fmla="val 7215"/>
            </a:avLst>
          </a:prstGeom>
          <a:solidFill>
            <a:srgbClr val="995C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1200" smtClean="0">
                <a:solidFill>
                  <a:schemeClr val="bg1"/>
                </a:solidFill>
                <a:latin typeface="Lato" panose="020F0502020204030203" pitchFamily="34" charset="0"/>
              </a:rPr>
              <a:t>Outras ferramentas de Segurança</a:t>
            </a:r>
            <a:endParaRPr lang="en-AU" sz="1200" dirty="0">
              <a:solidFill>
                <a:schemeClr val="bg1"/>
              </a:solidFill>
              <a:latin typeface="Lato" panose="020F0502020204030203" pitchFamily="34" charset="0"/>
            </a:endParaRPr>
          </a:p>
        </p:txBody>
      </p:sp>
      <p:sp>
        <p:nvSpPr>
          <p:cNvPr id="184" name="Rounded Rectangle 183"/>
          <p:cNvSpPr/>
          <p:nvPr/>
        </p:nvSpPr>
        <p:spPr>
          <a:xfrm flipH="1">
            <a:off x="752927" y="5016530"/>
            <a:ext cx="1517740" cy="586271"/>
          </a:xfrm>
          <a:prstGeom prst="roundRect">
            <a:avLst>
              <a:gd name="adj" fmla="val 7215"/>
            </a:avLst>
          </a:prstGeom>
          <a:solidFill>
            <a:srgbClr val="995C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1400" smtClean="0">
                <a:solidFill>
                  <a:schemeClr val="bg1"/>
                </a:solidFill>
                <a:latin typeface="Lato" panose="020F0502020204030203" pitchFamily="34" charset="0"/>
              </a:rPr>
              <a:t>Máquina Virtual</a:t>
            </a:r>
          </a:p>
          <a:p>
            <a:pPr algn="ctr"/>
            <a:r>
              <a:rPr lang="en-AU" sz="1400" smtClean="0">
                <a:solidFill>
                  <a:schemeClr val="bg1"/>
                </a:solidFill>
                <a:latin typeface="Lato" panose="020F0502020204030203" pitchFamily="34" charset="0"/>
              </a:rPr>
              <a:t>Oracle VM</a:t>
            </a:r>
            <a:endParaRPr lang="en-AU" sz="1400" dirty="0">
              <a:solidFill>
                <a:schemeClr val="bg1"/>
              </a:solidFill>
              <a:latin typeface="Lato" panose="020F0502020204030203" pitchFamily="34" charset="0"/>
            </a:endParaRPr>
          </a:p>
        </p:txBody>
      </p:sp>
      <p:sp>
        <p:nvSpPr>
          <p:cNvPr id="188" name="Rounded Rectangle 187"/>
          <p:cNvSpPr/>
          <p:nvPr/>
        </p:nvSpPr>
        <p:spPr>
          <a:xfrm>
            <a:off x="9955720" y="5819690"/>
            <a:ext cx="1517740" cy="550043"/>
          </a:xfrm>
          <a:prstGeom prst="roundRect">
            <a:avLst>
              <a:gd name="adj" fmla="val 7215"/>
            </a:avLst>
          </a:prstGeom>
          <a:solidFill>
            <a:srgbClr val="995C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1400" smtClean="0">
                <a:solidFill>
                  <a:schemeClr val="bg1"/>
                </a:solidFill>
                <a:latin typeface="Lato" panose="020F0502020204030203" pitchFamily="34" charset="0"/>
              </a:rPr>
              <a:t>S.O Kali Linux</a:t>
            </a:r>
            <a:endParaRPr lang="en-AU" sz="1400" dirty="0">
              <a:solidFill>
                <a:schemeClr val="bg1"/>
              </a:solidFill>
              <a:latin typeface="Lato" panose="020F0502020204030203" pitchFamily="34" charset="0"/>
            </a:endParaRPr>
          </a:p>
        </p:txBody>
      </p:sp>
      <p:pic>
        <p:nvPicPr>
          <p:cNvPr id="10" name="Picture Placeholder 9"/>
          <p:cNvPicPr>
            <a:picLocks noGrp="1" noChangeAspect="1"/>
          </p:cNvPicPr>
          <p:nvPr>
            <p:ph type="pic" sz="quarter" idx="2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25" r="11525"/>
          <a:stretch>
            <a:fillRect/>
          </a:stretch>
        </p:blipFill>
        <p:spPr/>
      </p:pic>
      <p:sp>
        <p:nvSpPr>
          <p:cNvPr id="35" name="Picture Placeholder 7"/>
          <p:cNvSpPr txBox="1">
            <a:spLocks/>
          </p:cNvSpPr>
          <p:nvPr/>
        </p:nvSpPr>
        <p:spPr>
          <a:xfrm>
            <a:off x="-83120" y="21766"/>
            <a:ext cx="12192000" cy="5367651"/>
          </a:xfrm>
          <a:prstGeom prst="rect">
            <a:avLst/>
          </a:prstGeom>
        </p:spPr>
      </p:sp>
      <p:grpSp>
        <p:nvGrpSpPr>
          <p:cNvPr id="177" name="Group 176"/>
          <p:cNvGrpSpPr/>
          <p:nvPr/>
        </p:nvGrpSpPr>
        <p:grpSpPr>
          <a:xfrm rot="10800000" flipH="1">
            <a:off x="1511798" y="3047786"/>
            <a:ext cx="1880731" cy="360191"/>
            <a:chOff x="1652259" y="4256917"/>
            <a:chExt cx="1206254" cy="360191"/>
          </a:xfrm>
        </p:grpSpPr>
        <p:cxnSp>
          <p:nvCxnSpPr>
            <p:cNvPr id="178" name="Straight Connector 177"/>
            <p:cNvCxnSpPr/>
            <p:nvPr/>
          </p:nvCxnSpPr>
          <p:spPr>
            <a:xfrm flipH="1">
              <a:off x="1652259" y="4256917"/>
              <a:ext cx="1206254" cy="0"/>
            </a:xfrm>
            <a:prstGeom prst="line">
              <a:avLst/>
            </a:prstGeom>
            <a:ln>
              <a:solidFill>
                <a:srgbClr val="995C95"/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9" name="Straight Connector 178"/>
            <p:cNvCxnSpPr/>
            <p:nvPr/>
          </p:nvCxnSpPr>
          <p:spPr>
            <a:xfrm flipH="1">
              <a:off x="1652259" y="4256917"/>
              <a:ext cx="0" cy="360191"/>
            </a:xfrm>
            <a:prstGeom prst="line">
              <a:avLst/>
            </a:prstGeom>
            <a:ln>
              <a:solidFill>
                <a:srgbClr val="995C95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2" name="Group 161"/>
          <p:cNvGrpSpPr/>
          <p:nvPr/>
        </p:nvGrpSpPr>
        <p:grpSpPr>
          <a:xfrm rot="10800000">
            <a:off x="8502958" y="2593864"/>
            <a:ext cx="2211631" cy="360191"/>
            <a:chOff x="1652259" y="4256917"/>
            <a:chExt cx="1206254" cy="360191"/>
          </a:xfrm>
        </p:grpSpPr>
        <p:cxnSp>
          <p:nvCxnSpPr>
            <p:cNvPr id="163" name="Straight Connector 162"/>
            <p:cNvCxnSpPr/>
            <p:nvPr/>
          </p:nvCxnSpPr>
          <p:spPr>
            <a:xfrm flipH="1">
              <a:off x="1652259" y="4256917"/>
              <a:ext cx="1206254" cy="0"/>
            </a:xfrm>
            <a:prstGeom prst="line">
              <a:avLst/>
            </a:prstGeom>
            <a:ln>
              <a:solidFill>
                <a:srgbClr val="995C95"/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4" name="Straight Connector 163"/>
            <p:cNvCxnSpPr/>
            <p:nvPr/>
          </p:nvCxnSpPr>
          <p:spPr>
            <a:xfrm flipH="1">
              <a:off x="1652259" y="4256917"/>
              <a:ext cx="0" cy="360191"/>
            </a:xfrm>
            <a:prstGeom prst="line">
              <a:avLst/>
            </a:prstGeom>
            <a:ln>
              <a:solidFill>
                <a:srgbClr val="995C95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9" name="Group 188"/>
          <p:cNvGrpSpPr/>
          <p:nvPr/>
        </p:nvGrpSpPr>
        <p:grpSpPr>
          <a:xfrm rot="10800000">
            <a:off x="5802728" y="3773595"/>
            <a:ext cx="5435885" cy="399199"/>
            <a:chOff x="1652259" y="4256917"/>
            <a:chExt cx="1845247" cy="360191"/>
          </a:xfrm>
        </p:grpSpPr>
        <p:cxnSp>
          <p:nvCxnSpPr>
            <p:cNvPr id="190" name="Straight Connector 189"/>
            <p:cNvCxnSpPr/>
            <p:nvPr/>
          </p:nvCxnSpPr>
          <p:spPr>
            <a:xfrm rot="10800000">
              <a:off x="1652259" y="4256917"/>
              <a:ext cx="1845247" cy="0"/>
            </a:xfrm>
            <a:prstGeom prst="line">
              <a:avLst/>
            </a:prstGeom>
            <a:ln>
              <a:solidFill>
                <a:srgbClr val="995C95"/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1" name="Straight Connector 190"/>
            <p:cNvCxnSpPr/>
            <p:nvPr/>
          </p:nvCxnSpPr>
          <p:spPr>
            <a:xfrm flipH="1">
              <a:off x="1652259" y="4256917"/>
              <a:ext cx="0" cy="360191"/>
            </a:xfrm>
            <a:prstGeom prst="line">
              <a:avLst/>
            </a:prstGeom>
            <a:ln>
              <a:solidFill>
                <a:srgbClr val="995C95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2" name="Rounded Rectangle 191"/>
          <p:cNvSpPr/>
          <p:nvPr/>
        </p:nvSpPr>
        <p:spPr>
          <a:xfrm>
            <a:off x="10479744" y="3325185"/>
            <a:ext cx="1517740" cy="586271"/>
          </a:xfrm>
          <a:prstGeom prst="roundRect">
            <a:avLst>
              <a:gd name="adj" fmla="val 7215"/>
            </a:avLst>
          </a:prstGeom>
          <a:solidFill>
            <a:srgbClr val="995C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1400" smtClean="0">
                <a:solidFill>
                  <a:schemeClr val="bg1"/>
                </a:solidFill>
                <a:latin typeface="Lato" panose="020F0502020204030203" pitchFamily="34" charset="0"/>
              </a:rPr>
              <a:t>Portas abertas encontradas</a:t>
            </a:r>
            <a:endParaRPr lang="en-AU" sz="1400" dirty="0">
              <a:solidFill>
                <a:schemeClr val="bg1"/>
              </a:solidFill>
              <a:latin typeface="Lato" panose="020F0502020204030203" pitchFamily="34" charset="0"/>
            </a:endParaRPr>
          </a:p>
        </p:txBody>
      </p:sp>
      <p:cxnSp>
        <p:nvCxnSpPr>
          <p:cNvPr id="186" name="Straight Connector 185"/>
          <p:cNvCxnSpPr/>
          <p:nvPr/>
        </p:nvCxnSpPr>
        <p:spPr>
          <a:xfrm>
            <a:off x="9105705" y="6160161"/>
            <a:ext cx="1550456" cy="0"/>
          </a:xfrm>
          <a:prstGeom prst="line">
            <a:avLst/>
          </a:prstGeom>
          <a:ln>
            <a:solidFill>
              <a:srgbClr val="995C95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1" name="Group 180"/>
          <p:cNvGrpSpPr/>
          <p:nvPr/>
        </p:nvGrpSpPr>
        <p:grpSpPr>
          <a:xfrm rot="10800000" flipH="1" flipV="1">
            <a:off x="1511799" y="4671136"/>
            <a:ext cx="1274264" cy="360191"/>
            <a:chOff x="1652259" y="4256917"/>
            <a:chExt cx="1206254" cy="360191"/>
          </a:xfrm>
        </p:grpSpPr>
        <p:cxnSp>
          <p:nvCxnSpPr>
            <p:cNvPr id="182" name="Straight Connector 181"/>
            <p:cNvCxnSpPr/>
            <p:nvPr/>
          </p:nvCxnSpPr>
          <p:spPr>
            <a:xfrm flipH="1">
              <a:off x="1652259" y="4256917"/>
              <a:ext cx="1206254" cy="0"/>
            </a:xfrm>
            <a:prstGeom prst="line">
              <a:avLst/>
            </a:prstGeom>
            <a:ln>
              <a:solidFill>
                <a:srgbClr val="995C95"/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Straight Connector 182"/>
            <p:cNvCxnSpPr/>
            <p:nvPr/>
          </p:nvCxnSpPr>
          <p:spPr>
            <a:xfrm flipH="1">
              <a:off x="1652259" y="4256917"/>
              <a:ext cx="0" cy="360191"/>
            </a:xfrm>
            <a:prstGeom prst="line">
              <a:avLst/>
            </a:prstGeom>
            <a:ln>
              <a:solidFill>
                <a:srgbClr val="995C95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209091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180" grpId="0" animBg="1"/>
      <p:bldP spid="184" grpId="0" animBg="1"/>
      <p:bldP spid="188" grpId="0" animBg="1"/>
      <p:bldP spid="19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263</TotalTime>
  <Words>1656</Words>
  <Application>Microsoft Macintosh PowerPoint</Application>
  <PresentationFormat>Widescreen</PresentationFormat>
  <Paragraphs>146</Paragraphs>
  <Slides>25</Slides>
  <Notes>25</Notes>
  <HiddenSlides>0</HiddenSlides>
  <MMClips>0</MMClips>
  <ScaleCrop>false</ScaleCrop>
  <HeadingPairs>
    <vt:vector size="6" baseType="variant">
      <vt:variant>
        <vt:lpstr>Fontes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25</vt:i4>
      </vt:variant>
    </vt:vector>
  </HeadingPairs>
  <TitlesOfParts>
    <vt:vector size="34" baseType="lpstr">
      <vt:lpstr>Calibri</vt:lpstr>
      <vt:lpstr>Calibri Light</vt:lpstr>
      <vt:lpstr>FontAwesome</vt:lpstr>
      <vt:lpstr>Lato</vt:lpstr>
      <vt:lpstr>Lato Bold</vt:lpstr>
      <vt:lpstr>Lato Light</vt:lpstr>
      <vt:lpstr>Neris Thin</vt:lpstr>
      <vt:lpstr>Arial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Lucas</dc:creator>
  <cp:lastModifiedBy>Usuário do Microsoft Office</cp:lastModifiedBy>
  <cp:revision>71</cp:revision>
  <dcterms:created xsi:type="dcterms:W3CDTF">2016-11-26T18:52:01Z</dcterms:created>
  <dcterms:modified xsi:type="dcterms:W3CDTF">2016-11-28T12:55:42Z</dcterms:modified>
</cp:coreProperties>
</file>