
<file path=[Content_Types].xml><?xml version="1.0" encoding="utf-8"?>
<Types xmlns="http://schemas.openxmlformats.org/package/2006/content-types">
  <Default ContentType="image/jpeg" Extension="jpg"/>
  <Default ContentType="application/vnd.openxmlformats-package.relationships+xml" Extension="rels"/>
  <Default ContentType="image/png" Extension="png"/>
  <Default ContentType="application/xml" Extension="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4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18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3.xml"/>
  <Override ContentType="application/vnd.openxmlformats-officedocument.theme+xml" PartName="/ppt/theme/theme2.xml"/>
  <Override ContentType="application/vnd.openxmlformats-officedocument.theme+xml" PartName="/ppt/theme/theme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6.xml"/>
  <Override ContentType="application/vnd.openxmlformats-officedocument.presentationml.slide+xml" PartName="/ppt/slides/slide21.xml"/>
  <Override ContentType="application/vnd.openxmlformats-officedocument.presentationml.slide+xml" PartName="/ppt/slides/slide2.xml"/>
  <Override ContentType="application/vnd.openxmlformats-officedocument.presentationml.slide+xml" PartName="/ppt/slides/slide26.xml"/>
  <Override ContentType="application/vnd.openxmlformats-officedocument.presentationml.slide+xml" PartName="/ppt/slides/slide25.xml"/>
  <Override ContentType="application/vnd.openxmlformats-officedocument.presentationml.slide+xml" PartName="/ppt/slides/slide6.xml"/>
  <Override ContentType="application/vnd.openxmlformats-officedocument.presentationml.slide+xml" PartName="/ppt/slides/slide3.xml"/>
  <Override ContentType="application/vnd.openxmlformats-officedocument.presentationml.slide+xml" PartName="/ppt/slides/slide17.xml"/>
  <Override ContentType="application/vnd.openxmlformats-officedocument.presentationml.slide+xml" PartName="/ppt/slides/slide24.xml"/>
  <Override ContentType="application/vnd.openxmlformats-officedocument.presentationml.slide+xml" PartName="/ppt/slides/slide23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20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29.xml"/>
  <Override ContentType="application/vnd.openxmlformats-officedocument.presentationml.slide+xml" PartName="/ppt/slides/slide9.xml"/>
  <Override ContentType="application/vnd.openxmlformats-officedocument.presentationml.slide+xml" PartName="/ppt/slides/slide18.xml"/>
  <Override ContentType="application/vnd.openxmlformats-officedocument.presentationml.slide+xml" PartName="/ppt/slides/slide15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27.xml"/>
  <Override ContentType="application/vnd.openxmlformats-officedocument.presentationml.slide+xml" PartName="/ppt/slides/slide19.xml"/>
  <Override ContentType="application/vnd.openxmlformats-officedocument.presentationml.slide+xml" PartName="/ppt/slides/slide28.xml"/>
  <Override ContentType="application/vnd.openxmlformats-officedocument.presentationml.slide+xml" PartName="/ppt/slides/slide4.xml"/>
  <Override ContentType="application/vnd.openxmlformats-officedocument.presentationml.slide+xml" PartName="/ppt/slides/slide14.xml"/>
  <Override ContentType="application/vnd.openxmlformats-officedocument.presentationml.slide+xml" PartName="/ppt/slides/slide5.xml"/>
  <Override ContentType="application/vnd.openxmlformats-officedocument.presentationml.slide+xml" PartName="/ppt/slides/slide22.xml"/>
  <Override ContentType="application/vnd.openxmlformats-officedocument.presentationml.tableStyles+xml" PartName="/ppt/tableStyle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</p:sldIdLst>
  <p:sldSz cy="5143500" cx="9144000"/>
  <p:notesSz cx="6858000" cy="9144000"/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Id="rId19" Type="http://schemas.openxmlformats.org/officeDocument/2006/relationships/slide" Target="slides/slide14.xml"/><Relationship Id="rId18" Type="http://schemas.openxmlformats.org/officeDocument/2006/relationships/slide" Target="slides/slide13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30" Type="http://schemas.openxmlformats.org/officeDocument/2006/relationships/slide" Target="slides/slide25.xml"/><Relationship Id="rId12" Type="http://schemas.openxmlformats.org/officeDocument/2006/relationships/slide" Target="slides/slide7.xml"/><Relationship Id="rId31" Type="http://schemas.openxmlformats.org/officeDocument/2006/relationships/slide" Target="slides/slide26.xml"/><Relationship Id="rId13" Type="http://schemas.openxmlformats.org/officeDocument/2006/relationships/slide" Target="slides/slide8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34" Type="http://schemas.openxmlformats.org/officeDocument/2006/relationships/slide" Target="slides/slide29.xml"/><Relationship Id="rId32" Type="http://schemas.openxmlformats.org/officeDocument/2006/relationships/slide" Target="slides/slide27.xml"/><Relationship Id="rId33" Type="http://schemas.openxmlformats.org/officeDocument/2006/relationships/slide" Target="slides/slide28.xml"/><Relationship Id="rId29" Type="http://schemas.openxmlformats.org/officeDocument/2006/relationships/slide" Target="slides/slide2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2" Type="http://schemas.openxmlformats.org/officeDocument/2006/relationships/presProps" Target="presProps.xml"/><Relationship Id="rId21" Type="http://schemas.openxmlformats.org/officeDocument/2006/relationships/slide" Target="slides/slide16.xml"/><Relationship Id="rId1" Type="http://schemas.openxmlformats.org/officeDocument/2006/relationships/theme" Target="theme/theme1.xml"/><Relationship Id="rId22" Type="http://schemas.openxmlformats.org/officeDocument/2006/relationships/slide" Target="slides/slide17.xml"/><Relationship Id="rId4" Type="http://schemas.openxmlformats.org/officeDocument/2006/relationships/slideMaster" Target="slideMasters/slideMaster1.xml"/><Relationship Id="rId23" Type="http://schemas.openxmlformats.org/officeDocument/2006/relationships/slide" Target="slides/slide18.xml"/><Relationship Id="rId3" Type="http://schemas.openxmlformats.org/officeDocument/2006/relationships/tableStyles" Target="tableStyles.xml"/><Relationship Id="rId24" Type="http://schemas.openxmlformats.org/officeDocument/2006/relationships/slide" Target="slides/slide19.xml"/><Relationship Id="rId20" Type="http://schemas.openxmlformats.org/officeDocument/2006/relationships/slide" Target="slides/slide15.xml"/><Relationship Id="rId9" Type="http://schemas.openxmlformats.org/officeDocument/2006/relationships/slide" Target="slides/slide4.xml"/><Relationship Id="rId6" Type="http://schemas.openxmlformats.org/officeDocument/2006/relationships/slide" Target="slides/slide1.xml"/><Relationship Id="rId5" Type="http://schemas.openxmlformats.org/officeDocument/2006/relationships/notesMaster" Target="notesMasters/notesMaster1.xml"/><Relationship Id="rId8" Type="http://schemas.openxmlformats.org/officeDocument/2006/relationships/slide" Target="slides/slide3.xml"/><Relationship Id="rId7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0" name="Shape 4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05" name="Shape 10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12" name="Shape 11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19" name="Shape 11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26" name="Shape 12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35" name="Shape 13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42" name="Shape 14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51" name="Shape 15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58" name="Shape 15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65" name="Shape 16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72" name="Shape 17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79" name="Shape 17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86" name="Shape 18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93" name="Shape 19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Shape 19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00" name="Shape 20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Shape 20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07" name="Shape 20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14" name="Shape 21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Shape 22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21" name="Shape 22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Shape 22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28" name="Shape 22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Shape 23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35" name="Shape 23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Shape 24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41" name="Shape 24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4" name="Shape 8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8" name="Shape 9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2" Type="http://schemas.openxmlformats.org/officeDocument/2006/relationships/image" Target="../media/image0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/>
          <p:nvPr>
            <p:ph type="ctrTitle"/>
          </p:nvPr>
        </p:nvSpPr>
        <p:spPr>
          <a:xfrm>
            <a:off x="685800" y="1583342"/>
            <a:ext cx="7772400" cy="11597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0" name="Shape 10"/>
          <p:cNvSpPr txBox="1"/>
          <p:nvPr>
            <p:ph idx="1" type="subTitle"/>
          </p:nvPr>
        </p:nvSpPr>
        <p:spPr>
          <a:xfrm>
            <a:off x="685800" y="2840053"/>
            <a:ext cx="7772400" cy="7847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1" name="Shape 11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pt-BR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4" name="Shape 14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pt-BR"/>
              <a:t>‹#›</a:t>
            </a:fld>
          </a:p>
        </p:txBody>
      </p:sp>
      <p:sp>
        <p:nvSpPr>
          <p:cNvPr id="16" name="Shape 16"/>
          <p:cNvSpPr/>
          <p:nvPr/>
        </p:nvSpPr>
        <p:spPr>
          <a:xfrm rot="-149952">
            <a:off x="-100935" y="-211955"/>
            <a:ext cx="9274020" cy="121526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17" name="Shape 17"/>
          <p:cNvCxnSpPr/>
          <p:nvPr/>
        </p:nvCxnSpPr>
        <p:spPr>
          <a:xfrm flipH="1" rot="10800000">
            <a:off x="-28200" y="794175"/>
            <a:ext cx="9200400" cy="498899"/>
          </a:xfrm>
          <a:prstGeom prst="straightConnector1">
            <a:avLst/>
          </a:prstGeom>
          <a:noFill/>
          <a:ln cap="flat" cmpd="sng" w="228600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pic>
        <p:nvPicPr>
          <p:cNvPr id="18" name="Shape 18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 flipH="1" rot="-168576">
            <a:off x="74074" y="453998"/>
            <a:ext cx="980073" cy="89262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1" name="Shape 21"/>
          <p:cNvSpPr txBox="1"/>
          <p:nvPr>
            <p:ph idx="1" type="body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2" type="body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pt-BR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6" name="Shape 26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pt-BR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/>
          <p:nvPr>
            <p:ph idx="1" type="body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spcBef>
                <a:spcPts val="360"/>
              </a:spcBef>
              <a:buSzPct val="100000"/>
              <a:buNone/>
              <a:defRPr sz="1800"/>
            </a:lvl1pPr>
          </a:lstStyle>
          <a:p/>
        </p:txBody>
      </p:sp>
      <p:sp>
        <p:nvSpPr>
          <p:cNvPr id="29" name="Shape 29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pt-BR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pt-BR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7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D9D9D9"/>
        </a:solidFill>
      </p:bgPr>
    </p:bg>
    <p:spTree>
      <p:nvGrpSpPr>
        <p:cNvPr id="4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>
            <a:lvl1pPr algn="r">
              <a:spcBef>
                <a:spcPts val="0"/>
              </a:spcBef>
              <a:buNone/>
              <a:defRPr sz="1300">
                <a:solidFill>
                  <a:schemeClr val="dk1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pt-BR"/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3" Type="http://schemas.openxmlformats.org/officeDocument/2006/relationships/image" Target="../media/image04.png"/></Relationships>
</file>

<file path=ppt/slides/_rels/slide10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uskgytldkxiuqc6.onion.to/" TargetMode="External"/><Relationship Id="rId3" Type="http://schemas.openxmlformats.org/officeDocument/2006/relationships/hyperlink" Target="https://duskgytldkxiuqc6.onion/" TargetMode="External"/></Relationships>
</file>

<file path=ppt/slides/_rels/slide13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3" Type="http://schemas.openxmlformats.org/officeDocument/2006/relationships/image" Target="../media/image01.jpg"/></Relationships>
</file>

<file path=ppt/slides/_rels/slide15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n.wikipedia.org/" TargetMode="External"/><Relationship Id="rId3" Type="http://schemas.openxmlformats.org/officeDocument/2006/relationships/image" Target="../media/image00.jpg"/></Relationships>
</file>

<file path=ppt/slides/_rels/slide17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flickr.com/photos/jamesjordan/2226419650" TargetMode="External"/><Relationship Id="rId3" Type="http://schemas.openxmlformats.org/officeDocument/2006/relationships/image" Target="../media/image03.jpg"/></Relationships>
</file>

<file path=ppt/slides/_rels/slide7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3" Type="http://schemas.openxmlformats.org/officeDocument/2006/relationships/image" Target="../media/image02.png"/></Relationships>
</file>

<file path=ppt/slides/_rels/slide8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00000"/>
        </a:solidFill>
      </p:bgPr>
    </p:bg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idx="1" type="subTitle"/>
          </p:nvPr>
        </p:nvSpPr>
        <p:spPr>
          <a:xfrm rot="-174888">
            <a:off x="-22923" y="2315336"/>
            <a:ext cx="8861163" cy="394103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pt-BR" sz="2400"/>
              <a:t>A dupla face da comunicação segura e privada</a:t>
            </a:r>
          </a:p>
        </p:txBody>
      </p:sp>
      <p:sp>
        <p:nvSpPr>
          <p:cNvPr id="34" name="Shape 34"/>
          <p:cNvSpPr txBox="1"/>
          <p:nvPr>
            <p:ph idx="2" type="subTitle"/>
          </p:nvPr>
        </p:nvSpPr>
        <p:spPr>
          <a:xfrm rot="-166272">
            <a:off x="543275" y="1301472"/>
            <a:ext cx="7576360" cy="39402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pt-BR" sz="4800">
                <a:solidFill>
                  <a:srgbClr val="FFFFFF"/>
                </a:solidFill>
              </a:rPr>
              <a:t>Projeto Tor - Anonimato</a:t>
            </a:r>
          </a:p>
        </p:txBody>
      </p:sp>
      <p:cxnSp>
        <p:nvCxnSpPr>
          <p:cNvPr id="35" name="Shape 35"/>
          <p:cNvCxnSpPr/>
          <p:nvPr/>
        </p:nvCxnSpPr>
        <p:spPr>
          <a:xfrm flipH="1" rot="10800000">
            <a:off x="-28200" y="2032275"/>
            <a:ext cx="9236100" cy="479999"/>
          </a:xfrm>
          <a:prstGeom prst="straightConnector1">
            <a:avLst/>
          </a:prstGeom>
          <a:noFill/>
          <a:ln cap="flat" cmpd="sng" w="228600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pic>
        <p:nvPicPr>
          <p:cNvPr id="36" name="Shape 3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-162525">
            <a:off x="8077396" y="1264600"/>
            <a:ext cx="980076" cy="892624"/>
          </a:xfrm>
          <a:prstGeom prst="rect">
            <a:avLst/>
          </a:prstGeom>
          <a:noFill/>
          <a:ln>
            <a:noFill/>
          </a:ln>
        </p:spPr>
      </p:pic>
      <p:sp>
        <p:nvSpPr>
          <p:cNvPr id="37" name="Shape 37"/>
          <p:cNvSpPr txBox="1"/>
          <p:nvPr/>
        </p:nvSpPr>
        <p:spPr>
          <a:xfrm>
            <a:off x="0" y="4357825"/>
            <a:ext cx="3131099" cy="10079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b="1" lang="pt-BR">
                <a:solidFill>
                  <a:srgbClr val="666666"/>
                </a:solidFill>
              </a:rPr>
              <a:t>Anna Gabrielle L. P. Homem</a:t>
            </a:r>
          </a:p>
          <a:p>
            <a:pPr rtl="0">
              <a:spcBef>
                <a:spcPts val="0"/>
              </a:spcBef>
              <a:buNone/>
            </a:pPr>
            <a:r>
              <a:rPr b="1" lang="pt-BR">
                <a:solidFill>
                  <a:srgbClr val="666666"/>
                </a:solidFill>
              </a:rPr>
              <a:t>Eduardo de Mello Castanho</a:t>
            </a:r>
          </a:p>
          <a:p>
            <a:pPr>
              <a:spcBef>
                <a:spcPts val="0"/>
              </a:spcBef>
              <a:buNone/>
            </a:pPr>
            <a:r>
              <a:rPr b="1" lang="pt-BR">
                <a:solidFill>
                  <a:srgbClr val="666666"/>
                </a:solidFill>
              </a:rPr>
              <a:t>Sandro de Souza Saporito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/>
          <p:nvPr/>
        </p:nvSpPr>
        <p:spPr>
          <a:xfrm>
            <a:off x="618050" y="1449575"/>
            <a:ext cx="6033900" cy="7040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1" name="Shape 101"/>
          <p:cNvSpPr txBox="1"/>
          <p:nvPr>
            <p:ph idx="1" type="body"/>
          </p:nvPr>
        </p:nvSpPr>
        <p:spPr>
          <a:xfrm rot="-166272">
            <a:off x="992725" y="127047"/>
            <a:ext cx="7576360" cy="39402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pt-BR" sz="4800">
                <a:solidFill>
                  <a:srgbClr val="FFFFFF"/>
                </a:solidFill>
              </a:rPr>
              <a:t>3. Projeto Tor</a:t>
            </a:r>
          </a:p>
        </p:txBody>
      </p:sp>
      <p:sp>
        <p:nvSpPr>
          <p:cNvPr id="102" name="Shape 102"/>
          <p:cNvSpPr txBox="1"/>
          <p:nvPr/>
        </p:nvSpPr>
        <p:spPr>
          <a:xfrm>
            <a:off x="821700" y="1449575"/>
            <a:ext cx="7500600" cy="7040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pt-BR" sz="3600"/>
              <a:t>Serviços Ocultos</a:t>
            </a:r>
          </a:p>
          <a:p>
            <a:pPr indent="-419100" lvl="0" marL="4572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pt-BR" sz="3000"/>
              <a:t>The Pirate Bay, WikiLeaks, Facebook</a:t>
            </a:r>
          </a:p>
          <a:p>
            <a:pPr indent="-419100" lvl="0" marL="4572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pt-BR" sz="3000"/>
              <a:t>Ataques de Correlação (serviços no Tor e na Internet)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/>
          <p:nvPr/>
        </p:nvSpPr>
        <p:spPr>
          <a:xfrm>
            <a:off x="618050" y="1449575"/>
            <a:ext cx="6033900" cy="7040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8" name="Shape 108"/>
          <p:cNvSpPr txBox="1"/>
          <p:nvPr>
            <p:ph idx="1" type="body"/>
          </p:nvPr>
        </p:nvSpPr>
        <p:spPr>
          <a:xfrm rot="-166272">
            <a:off x="992725" y="127047"/>
            <a:ext cx="7576360" cy="39402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pt-BR" sz="4800">
                <a:solidFill>
                  <a:srgbClr val="FFFFFF"/>
                </a:solidFill>
              </a:rPr>
              <a:t>3. Projeto Tor</a:t>
            </a:r>
          </a:p>
        </p:txBody>
      </p:sp>
      <p:sp>
        <p:nvSpPr>
          <p:cNvPr id="109" name="Shape 109"/>
          <p:cNvSpPr txBox="1"/>
          <p:nvPr/>
        </p:nvSpPr>
        <p:spPr>
          <a:xfrm>
            <a:off x="821700" y="1449575"/>
            <a:ext cx="7500600" cy="7040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pt-BR" sz="3600"/>
              <a:t>Tor2web</a:t>
            </a:r>
          </a:p>
          <a:p>
            <a:pPr indent="-419100" lvl="0" marL="4572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pt-BR" sz="3000"/>
              <a:t>Acesso aos serviços ocultos via Internet comum</a:t>
            </a:r>
          </a:p>
          <a:p>
            <a:pPr indent="-419100" lvl="0" marL="4572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pt-BR" sz="3000"/>
              <a:t>Anonimato do serviço - exposição do usuário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/>
          <p:nvPr/>
        </p:nvSpPr>
        <p:spPr>
          <a:xfrm>
            <a:off x="618050" y="1449575"/>
            <a:ext cx="6033900" cy="7040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5" name="Shape 115"/>
          <p:cNvSpPr txBox="1"/>
          <p:nvPr>
            <p:ph idx="1" type="body"/>
          </p:nvPr>
        </p:nvSpPr>
        <p:spPr>
          <a:xfrm rot="-166272">
            <a:off x="992725" y="127047"/>
            <a:ext cx="7576360" cy="39402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pt-BR" sz="4800">
                <a:solidFill>
                  <a:srgbClr val="FFFFFF"/>
                </a:solidFill>
              </a:rPr>
              <a:t>3. Projeto Tor</a:t>
            </a:r>
          </a:p>
        </p:txBody>
      </p:sp>
      <p:sp>
        <p:nvSpPr>
          <p:cNvPr id="116" name="Shape 116"/>
          <p:cNvSpPr txBox="1"/>
          <p:nvPr/>
        </p:nvSpPr>
        <p:spPr>
          <a:xfrm>
            <a:off x="821700" y="1327975"/>
            <a:ext cx="7500600" cy="7040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pt-BR" sz="3600"/>
              <a:t>Tor2web</a:t>
            </a:r>
          </a:p>
          <a:p>
            <a:pPr indent="-419100" lvl="0" marL="4572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pt-BR" sz="3000"/>
              <a:t>Terminações: “.to”, “.city”, “.direct”, “.cab”</a:t>
            </a:r>
          </a:p>
          <a:p>
            <a:pPr lvl="0" rtl="0">
              <a:spcBef>
                <a:spcPts val="0"/>
              </a:spcBef>
              <a:buNone/>
            </a:pPr>
            <a:r>
              <a:rPr lang="pt-BR" sz="3000"/>
              <a:t>   	</a:t>
            </a:r>
            <a:r>
              <a:rPr lang="pt-BR" sz="3000" u="sng">
                <a:solidFill>
                  <a:srgbClr val="1155CC"/>
                </a:solidFill>
                <a:hlinkClick r:id="rId3"/>
              </a:rPr>
              <a:t>https://duskgytldkxiuqc6.onion/</a:t>
            </a:r>
          </a:p>
          <a:p>
            <a:pPr indent="0" lvl="0" marL="457200" rtl="0">
              <a:spcBef>
                <a:spcPts val="0"/>
              </a:spcBef>
              <a:buNone/>
            </a:pPr>
            <a:r>
              <a:rPr lang="pt-BR" sz="3000" u="sng">
                <a:solidFill>
                  <a:srgbClr val="1155CC"/>
                </a:solidFill>
                <a:hlinkClick r:id="rId4"/>
              </a:rPr>
              <a:t>https://duskgytldkxiuqc6.onion.to/</a:t>
            </a:r>
          </a:p>
          <a:p>
            <a:pPr indent="-419100" lvl="0" marL="4572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pt-BR" sz="3000"/>
              <a:t>Ampliar horizonte de usuários com segurança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/>
          <p:nvPr/>
        </p:nvSpPr>
        <p:spPr>
          <a:xfrm>
            <a:off x="618050" y="1449575"/>
            <a:ext cx="6033900" cy="7040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2" name="Shape 122"/>
          <p:cNvSpPr txBox="1"/>
          <p:nvPr>
            <p:ph idx="1" type="body"/>
          </p:nvPr>
        </p:nvSpPr>
        <p:spPr>
          <a:xfrm rot="-166272">
            <a:off x="992725" y="127047"/>
            <a:ext cx="7576360" cy="39402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pt-BR" sz="4800">
                <a:solidFill>
                  <a:srgbClr val="FFFFFF"/>
                </a:solidFill>
              </a:rPr>
              <a:t>4. Deep Web</a:t>
            </a:r>
          </a:p>
        </p:txBody>
      </p:sp>
      <p:sp>
        <p:nvSpPr>
          <p:cNvPr id="123" name="Shape 123"/>
          <p:cNvSpPr txBox="1"/>
          <p:nvPr/>
        </p:nvSpPr>
        <p:spPr>
          <a:xfrm>
            <a:off x="848525" y="1665625"/>
            <a:ext cx="7500600" cy="7040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pt-BR" sz="3000"/>
              <a:t>70% da Internet é oculta</a:t>
            </a:r>
          </a:p>
          <a:p>
            <a:pPr indent="-419100" lvl="0" marL="4572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pt-BR" sz="3000"/>
              <a:t>O Google não encontra, mas existe!</a:t>
            </a:r>
          </a:p>
          <a:p>
            <a:pPr indent="-419100" lvl="0" marL="4572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pt-BR" sz="3000"/>
              <a:t>Conteúdos dos mais variados, inclusive ilícitos</a:t>
            </a:r>
          </a:p>
          <a:p>
            <a:pPr indent="-419100" lvl="0" marL="4572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pt-BR" sz="3000"/>
              <a:t>Mecanismos específicos para acessá-los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/>
          <p:nvPr/>
        </p:nvSpPr>
        <p:spPr>
          <a:xfrm>
            <a:off x="618050" y="1449575"/>
            <a:ext cx="6033900" cy="7040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9" name="Shape 129"/>
          <p:cNvSpPr txBox="1"/>
          <p:nvPr>
            <p:ph idx="1" type="body"/>
          </p:nvPr>
        </p:nvSpPr>
        <p:spPr>
          <a:xfrm rot="-166272">
            <a:off x="992725" y="127047"/>
            <a:ext cx="7576360" cy="39402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pt-BR" sz="4800">
                <a:solidFill>
                  <a:srgbClr val="FFFFFF"/>
                </a:solidFill>
              </a:rPr>
              <a:t>4. Deep Web</a:t>
            </a:r>
          </a:p>
        </p:txBody>
      </p:sp>
      <p:sp>
        <p:nvSpPr>
          <p:cNvPr id="130" name="Shape 130"/>
          <p:cNvSpPr txBox="1"/>
          <p:nvPr/>
        </p:nvSpPr>
        <p:spPr>
          <a:xfrm>
            <a:off x="848525" y="1665625"/>
            <a:ext cx="7500600" cy="7040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 sz="3000"/>
          </a:p>
        </p:txBody>
      </p:sp>
      <p:pic>
        <p:nvPicPr>
          <p:cNvPr id="131" name="Shape 13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76900" y="1348301"/>
            <a:ext cx="5384099" cy="3435050"/>
          </a:xfrm>
          <a:prstGeom prst="rect">
            <a:avLst/>
          </a:prstGeom>
          <a:noFill/>
          <a:ln>
            <a:noFill/>
          </a:ln>
        </p:spPr>
      </p:pic>
      <p:sp>
        <p:nvSpPr>
          <p:cNvPr id="132" name="Shape 132"/>
          <p:cNvSpPr txBox="1"/>
          <p:nvPr/>
        </p:nvSpPr>
        <p:spPr>
          <a:xfrm>
            <a:off x="2386050" y="4783350"/>
            <a:ext cx="5593799" cy="23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122222"/>
              <a:buFont typeface="Arial"/>
              <a:buNone/>
            </a:pPr>
            <a:r>
              <a:rPr i="1" lang="pt-BR" sz="900">
                <a:solidFill>
                  <a:srgbClr val="888888"/>
                </a:solidFill>
              </a:rPr>
              <a:t>(3)Infográfico da Deep Web -   extraído do site </a:t>
            </a:r>
            <a:r>
              <a:rPr i="1" lang="pt-BR" sz="900">
                <a:solidFill>
                  <a:srgbClr val="A4AA04"/>
                </a:solidFill>
              </a:rPr>
              <a:t>html:\\www.brandpowder.com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/>
          <p:nvPr/>
        </p:nvSpPr>
        <p:spPr>
          <a:xfrm>
            <a:off x="618050" y="1449575"/>
            <a:ext cx="6033900" cy="7040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8" name="Shape 138"/>
          <p:cNvSpPr txBox="1"/>
          <p:nvPr>
            <p:ph idx="1" type="body"/>
          </p:nvPr>
        </p:nvSpPr>
        <p:spPr>
          <a:xfrm rot="-166272">
            <a:off x="992725" y="127047"/>
            <a:ext cx="7576360" cy="39402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pt-BR" sz="4800">
                <a:solidFill>
                  <a:srgbClr val="FFFFFF"/>
                </a:solidFill>
              </a:rPr>
              <a:t>4. Deep Web</a:t>
            </a:r>
          </a:p>
        </p:txBody>
      </p:sp>
      <p:sp>
        <p:nvSpPr>
          <p:cNvPr id="139" name="Shape 139"/>
          <p:cNvSpPr txBox="1"/>
          <p:nvPr/>
        </p:nvSpPr>
        <p:spPr>
          <a:xfrm>
            <a:off x="871025" y="1449575"/>
            <a:ext cx="7500600" cy="7040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pt-BR" sz="3600"/>
              <a:t>Darknet</a:t>
            </a:r>
          </a:p>
          <a:p>
            <a:pPr indent="-419100" lvl="0" marL="4572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pt-BR" sz="3000"/>
              <a:t>Sites não referenciados por links - Deep Web</a:t>
            </a:r>
          </a:p>
          <a:p>
            <a:pPr indent="-419100" lvl="0" marL="4572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pt-BR" sz="3000"/>
              <a:t>Camada mais funda da Deep Web</a:t>
            </a:r>
          </a:p>
          <a:p>
            <a:pPr indent="-419100" lvl="0" marL="4572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pt-BR" sz="3000"/>
              <a:t>Conteúdo propositalmente escondido</a:t>
            </a:r>
          </a:p>
          <a:p>
            <a:pPr indent="-419100" lvl="0" marL="4572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pt-BR" sz="3000"/>
              <a:t>Ferramentas específicas para acessá-los</a:t>
            </a: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/>
          <p:nvPr/>
        </p:nvSpPr>
        <p:spPr>
          <a:xfrm>
            <a:off x="618050" y="1449575"/>
            <a:ext cx="6033900" cy="7040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5" name="Shape 145"/>
          <p:cNvSpPr txBox="1"/>
          <p:nvPr>
            <p:ph idx="1" type="body"/>
          </p:nvPr>
        </p:nvSpPr>
        <p:spPr>
          <a:xfrm rot="-166272">
            <a:off x="992725" y="127047"/>
            <a:ext cx="7576360" cy="39402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pt-BR" sz="4800">
                <a:solidFill>
                  <a:srgbClr val="FFFFFF"/>
                </a:solidFill>
              </a:rPr>
              <a:t>4. Deep Web</a:t>
            </a:r>
          </a:p>
        </p:txBody>
      </p:sp>
      <p:sp>
        <p:nvSpPr>
          <p:cNvPr id="146" name="Shape 146"/>
          <p:cNvSpPr txBox="1"/>
          <p:nvPr/>
        </p:nvSpPr>
        <p:spPr>
          <a:xfrm>
            <a:off x="821700" y="1204175"/>
            <a:ext cx="7500600" cy="7040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pt-BR" sz="3600"/>
              <a:t>Silk Road</a:t>
            </a:r>
          </a:p>
          <a:p>
            <a:pPr indent="-419100" lvl="0" marL="4572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pt-BR" sz="3000"/>
              <a:t>Mercado negro online</a:t>
            </a:r>
          </a:p>
          <a:p>
            <a:pPr indent="-419100" lvl="0" marL="4572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pt-BR" sz="3000"/>
              <a:t>Fundado em 2001</a:t>
            </a:r>
          </a:p>
          <a:p>
            <a:pPr indent="-419100" lvl="0" marL="4572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pt-BR" sz="3000"/>
              <a:t>Fechamento em 2013</a:t>
            </a:r>
          </a:p>
        </p:txBody>
      </p:sp>
      <p:pic>
        <p:nvPicPr>
          <p:cNvPr id="147" name="Shape 14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09800" y="1548125"/>
            <a:ext cx="3458299" cy="2593699"/>
          </a:xfrm>
          <a:prstGeom prst="rect">
            <a:avLst/>
          </a:prstGeom>
          <a:noFill/>
          <a:ln>
            <a:noFill/>
          </a:ln>
        </p:spPr>
      </p:pic>
      <p:sp>
        <p:nvSpPr>
          <p:cNvPr id="148" name="Shape 148"/>
          <p:cNvSpPr txBox="1"/>
          <p:nvPr/>
        </p:nvSpPr>
        <p:spPr>
          <a:xfrm>
            <a:off x="5773775" y="4265625"/>
            <a:ext cx="2903699" cy="56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122222"/>
              <a:buFont typeface="Arial"/>
              <a:buNone/>
            </a:pPr>
            <a:r>
              <a:rPr i="1" lang="pt-BR" sz="900">
                <a:solidFill>
                  <a:srgbClr val="888888"/>
                </a:solidFill>
              </a:rPr>
              <a:t>(3) Imagem com aviso do FBI sobre o fechamento do site. - extraído do site </a:t>
            </a:r>
            <a:r>
              <a:rPr i="1" lang="pt-BR" sz="900" u="sng">
                <a:solidFill>
                  <a:srgbClr val="A4AA04"/>
                </a:solidFill>
                <a:hlinkClick r:id="rId4"/>
              </a:rPr>
              <a:t>https://en.wikipedia.org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/>
          <p:nvPr/>
        </p:nvSpPr>
        <p:spPr>
          <a:xfrm>
            <a:off x="618050" y="1449575"/>
            <a:ext cx="6033900" cy="7040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4" name="Shape 154"/>
          <p:cNvSpPr txBox="1"/>
          <p:nvPr>
            <p:ph idx="1" type="body"/>
          </p:nvPr>
        </p:nvSpPr>
        <p:spPr>
          <a:xfrm rot="-166272">
            <a:off x="992725" y="127047"/>
            <a:ext cx="7576360" cy="39402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pt-BR" sz="4800">
                <a:solidFill>
                  <a:srgbClr val="FFFFFF"/>
                </a:solidFill>
              </a:rPr>
              <a:t>4. Deep Web</a:t>
            </a:r>
          </a:p>
        </p:txBody>
      </p:sp>
      <p:sp>
        <p:nvSpPr>
          <p:cNvPr id="155" name="Shape 155"/>
          <p:cNvSpPr txBox="1"/>
          <p:nvPr/>
        </p:nvSpPr>
        <p:spPr>
          <a:xfrm>
            <a:off x="821700" y="1204175"/>
            <a:ext cx="7500600" cy="7040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pt-BR" sz="3600"/>
              <a:t>Silk Road</a:t>
            </a:r>
          </a:p>
          <a:p>
            <a:pPr indent="-419100" lvl="0" marL="4572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pt-BR" sz="3000"/>
              <a:t>FBI prendeu o fundador Ross William Ulbricht</a:t>
            </a:r>
          </a:p>
          <a:p>
            <a:pPr indent="-419100" lvl="0" marL="4572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pt-BR" sz="3000"/>
              <a:t>Outras duas versões criadas, uma já fechada por autoridades</a:t>
            </a:r>
          </a:p>
        </p:txBody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/>
          <p:nvPr/>
        </p:nvSpPr>
        <p:spPr>
          <a:xfrm>
            <a:off x="618050" y="1449575"/>
            <a:ext cx="6033900" cy="7040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1" name="Shape 161"/>
          <p:cNvSpPr txBox="1"/>
          <p:nvPr>
            <p:ph idx="1" type="body"/>
          </p:nvPr>
        </p:nvSpPr>
        <p:spPr>
          <a:xfrm rot="-166272">
            <a:off x="992725" y="127047"/>
            <a:ext cx="7576360" cy="39402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pt-BR" sz="4800">
                <a:solidFill>
                  <a:srgbClr val="FFFFFF"/>
                </a:solidFill>
              </a:rPr>
              <a:t>5. Conclusão</a:t>
            </a:r>
          </a:p>
        </p:txBody>
      </p:sp>
      <p:sp>
        <p:nvSpPr>
          <p:cNvPr id="162" name="Shape 162"/>
          <p:cNvSpPr txBox="1"/>
          <p:nvPr/>
        </p:nvSpPr>
        <p:spPr>
          <a:xfrm>
            <a:off x="848525" y="1665625"/>
            <a:ext cx="7500600" cy="7040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pt-BR" sz="3000"/>
              <a:t>Liberdade, anonimato e segurança</a:t>
            </a:r>
          </a:p>
          <a:p>
            <a:pPr indent="-419100" lvl="0" marL="4572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pt-BR" sz="3000"/>
              <a:t>Usuários mal-intencionados</a:t>
            </a:r>
          </a:p>
          <a:p>
            <a:pPr indent="-419100" lvl="0" marL="4572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pt-BR" sz="3000"/>
              <a:t>Governos, agências, empresas e usuários</a:t>
            </a:r>
          </a:p>
          <a:p>
            <a:pPr indent="-419100" lvl="0" marL="4572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pt-BR" sz="3000"/>
              <a:t>Dez anos de apoio da EFF</a:t>
            </a:r>
          </a:p>
          <a:p>
            <a:pPr indent="-419100" lvl="0" marL="4572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pt-BR" sz="3000"/>
              <a:t>Relação risco x benefício</a:t>
            </a:r>
          </a:p>
        </p:txBody>
      </p:sp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 txBox="1"/>
          <p:nvPr/>
        </p:nvSpPr>
        <p:spPr>
          <a:xfrm>
            <a:off x="618050" y="1449575"/>
            <a:ext cx="6033900" cy="7040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8" name="Shape 168"/>
          <p:cNvSpPr txBox="1"/>
          <p:nvPr>
            <p:ph idx="1" type="body"/>
          </p:nvPr>
        </p:nvSpPr>
        <p:spPr>
          <a:xfrm rot="-166272">
            <a:off x="992725" y="127047"/>
            <a:ext cx="7576360" cy="39402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pt-BR" sz="4800">
                <a:solidFill>
                  <a:srgbClr val="FFFFFF"/>
                </a:solidFill>
              </a:rPr>
              <a:t>6. Perguntas</a:t>
            </a:r>
          </a:p>
        </p:txBody>
      </p:sp>
      <p:sp>
        <p:nvSpPr>
          <p:cNvPr id="169" name="Shape 169"/>
          <p:cNvSpPr txBox="1"/>
          <p:nvPr/>
        </p:nvSpPr>
        <p:spPr>
          <a:xfrm>
            <a:off x="821700" y="1449575"/>
            <a:ext cx="7500600" cy="7040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pt-BR" sz="3000"/>
              <a:t>Pra que serve o Projeto Tor?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 rot="-166272">
            <a:off x="1173675" y="127047"/>
            <a:ext cx="7576360" cy="39402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533400" lvl="0" marL="457200" rtl="0"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AutoNum type="arabicPeriod"/>
            </a:pPr>
            <a:r>
              <a:rPr b="1" lang="pt-BR" sz="4800">
                <a:solidFill>
                  <a:srgbClr val="FFFFFF"/>
                </a:solidFill>
              </a:rPr>
              <a:t>Índice</a:t>
            </a:r>
          </a:p>
        </p:txBody>
      </p:sp>
      <p:sp>
        <p:nvSpPr>
          <p:cNvPr id="43" name="Shape 43"/>
          <p:cNvSpPr txBox="1"/>
          <p:nvPr/>
        </p:nvSpPr>
        <p:spPr>
          <a:xfrm>
            <a:off x="930700" y="1666025"/>
            <a:ext cx="6033900" cy="7040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rt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pt-BR" sz="3000"/>
              <a:t> Motivação</a:t>
            </a:r>
          </a:p>
          <a:p>
            <a:pPr indent="-419100" lvl="0" marL="457200" rt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pt-BR" sz="3000"/>
              <a:t> Projeto Tor</a:t>
            </a:r>
          </a:p>
          <a:p>
            <a:pPr indent="-419100" lvl="0" marL="457200" rt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pt-BR" sz="3000"/>
              <a:t> Deep Web</a:t>
            </a:r>
          </a:p>
          <a:p>
            <a:pPr indent="-419100" lvl="0" marL="457200" rt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pt-BR" sz="3000"/>
              <a:t> Conclusão</a:t>
            </a:r>
          </a:p>
          <a:p>
            <a:pPr indent="-419100" lvl="0" marL="457200" rt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pt-BR" sz="3000"/>
              <a:t> Perguntas</a:t>
            </a:r>
          </a:p>
          <a:p>
            <a:pPr indent="-419100" lvl="0" marL="457200" rt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pt-BR" sz="3000"/>
              <a:t> Bibliografia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 txBox="1"/>
          <p:nvPr/>
        </p:nvSpPr>
        <p:spPr>
          <a:xfrm>
            <a:off x="618050" y="1449575"/>
            <a:ext cx="6033900" cy="7040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5" name="Shape 175"/>
          <p:cNvSpPr txBox="1"/>
          <p:nvPr>
            <p:ph idx="1" type="body"/>
          </p:nvPr>
        </p:nvSpPr>
        <p:spPr>
          <a:xfrm rot="-166272">
            <a:off x="992725" y="127047"/>
            <a:ext cx="7576360" cy="39402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pt-BR" sz="4800">
                <a:solidFill>
                  <a:srgbClr val="FFFFFF"/>
                </a:solidFill>
              </a:rPr>
              <a:t>6. Perguntas</a:t>
            </a:r>
          </a:p>
        </p:txBody>
      </p:sp>
      <p:sp>
        <p:nvSpPr>
          <p:cNvPr id="176" name="Shape 176"/>
          <p:cNvSpPr txBox="1"/>
          <p:nvPr/>
        </p:nvSpPr>
        <p:spPr>
          <a:xfrm>
            <a:off x="821700" y="1541825"/>
            <a:ext cx="7500600" cy="7040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pt-BR" sz="3000"/>
              <a:t>Pra que serve o Projeto Tor?</a:t>
            </a:r>
          </a:p>
          <a:p>
            <a:pPr lvl="0" rtl="0">
              <a:spcBef>
                <a:spcPts val="0"/>
              </a:spcBef>
              <a:buNone/>
            </a:pPr>
            <a:r>
              <a:rPr lang="pt-BR" sz="3000"/>
              <a:t>	</a:t>
            </a:r>
            <a:r>
              <a:rPr lang="pt-BR" sz="2400" u="sng"/>
              <a:t>Resposta:</a:t>
            </a:r>
            <a:r>
              <a:rPr lang="pt-BR" sz="2400"/>
              <a:t> O projeto Tor foi criado com o intuito de garantir ao usuário a sua privacidade, protegendo todas as informações que passam pelo seu cabo ethernet, Wi-Fi ou rede móvel, de forma que ele fique anônimo.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 txBox="1"/>
          <p:nvPr/>
        </p:nvSpPr>
        <p:spPr>
          <a:xfrm>
            <a:off x="618050" y="1449575"/>
            <a:ext cx="6033900" cy="7040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2" name="Shape 182"/>
          <p:cNvSpPr txBox="1"/>
          <p:nvPr>
            <p:ph idx="1" type="body"/>
          </p:nvPr>
        </p:nvSpPr>
        <p:spPr>
          <a:xfrm rot="-166272">
            <a:off x="992725" y="127047"/>
            <a:ext cx="7576360" cy="39402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pt-BR" sz="4800">
                <a:solidFill>
                  <a:srgbClr val="FFFFFF"/>
                </a:solidFill>
              </a:rPr>
              <a:t>6. Perguntas</a:t>
            </a:r>
          </a:p>
        </p:txBody>
      </p:sp>
      <p:sp>
        <p:nvSpPr>
          <p:cNvPr id="183" name="Shape 183"/>
          <p:cNvSpPr txBox="1"/>
          <p:nvPr/>
        </p:nvSpPr>
        <p:spPr>
          <a:xfrm>
            <a:off x="724725" y="1280750"/>
            <a:ext cx="8234099" cy="7040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pt-BR" sz="3000"/>
              <a:t>2. Explique como é a construção da rede Tor.</a:t>
            </a:r>
          </a:p>
          <a:p>
            <a:pPr lvl="0" rtl="0">
              <a:spcBef>
                <a:spcPts val="0"/>
              </a:spcBef>
              <a:buNone/>
            </a:pPr>
            <a:r>
              <a:rPr lang="pt-BR" sz="3000"/>
              <a:t>	</a:t>
            </a:r>
          </a:p>
        </p:txBody>
      </p:sp>
    </p:spTree>
  </p:cSld>
  <p:clrMapOvr>
    <a:masterClrMapping/>
  </p:clrMapOvr>
  <p:transition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 txBox="1"/>
          <p:nvPr/>
        </p:nvSpPr>
        <p:spPr>
          <a:xfrm>
            <a:off x="618050" y="1449575"/>
            <a:ext cx="6033900" cy="7040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9" name="Shape 189"/>
          <p:cNvSpPr txBox="1"/>
          <p:nvPr>
            <p:ph idx="1" type="body"/>
          </p:nvPr>
        </p:nvSpPr>
        <p:spPr>
          <a:xfrm rot="-166272">
            <a:off x="992725" y="127047"/>
            <a:ext cx="7576360" cy="39402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pt-BR" sz="4800">
                <a:solidFill>
                  <a:srgbClr val="FFFFFF"/>
                </a:solidFill>
              </a:rPr>
              <a:t>6. Perguntas</a:t>
            </a:r>
          </a:p>
        </p:txBody>
      </p:sp>
      <p:sp>
        <p:nvSpPr>
          <p:cNvPr id="190" name="Shape 190"/>
          <p:cNvSpPr txBox="1"/>
          <p:nvPr/>
        </p:nvSpPr>
        <p:spPr>
          <a:xfrm>
            <a:off x="724725" y="1280750"/>
            <a:ext cx="8234099" cy="7040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pt-BR" sz="3000"/>
              <a:t>2. Explique como é a construção da rede Tor.</a:t>
            </a:r>
          </a:p>
          <a:p>
            <a:pPr lvl="0" rtl="0">
              <a:spcBef>
                <a:spcPts val="0"/>
              </a:spcBef>
              <a:buNone/>
            </a:pPr>
            <a:r>
              <a:rPr lang="pt-BR" sz="3000"/>
              <a:t>	</a:t>
            </a:r>
            <a:r>
              <a:rPr lang="pt-BR" sz="2400" u="sng"/>
              <a:t>Resposta: </a:t>
            </a:r>
            <a:r>
              <a:rPr lang="pt-BR" sz="2400">
                <a:solidFill>
                  <a:srgbClr val="5D5D5D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pt-BR" sz="2400"/>
              <a:t>A rede de Tor lembra uma cebola, pois é constituída em camadas. Para criar a cebola, a origem seleciona aleatoriamente uma lista de nós a partir de um 'nó diretório' de modo a definir um caminho até o destino. </a:t>
            </a:r>
          </a:p>
          <a:p>
            <a:pPr lvl="0" rtl="0">
              <a:spcBef>
                <a:spcPts val="0"/>
              </a:spcBef>
              <a:buNone/>
            </a:pPr>
            <a:r>
              <a:rPr lang="pt-BR" sz="2400"/>
              <a:t>Os nós presente na lista do caminho são essencialmente usuários da rede Tor, composta geralmente por 3 nós intermediários, que se mantêm constantes por um período aproximadamente de 10 minutos.</a:t>
            </a:r>
          </a:p>
        </p:txBody>
      </p:sp>
    </p:spTree>
  </p:cSld>
  <p:clrMapOvr>
    <a:masterClrMapping/>
  </p:clrMapOvr>
  <p:transition spd="slow">
    <p:cut/>
  </p:transition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 txBox="1"/>
          <p:nvPr/>
        </p:nvSpPr>
        <p:spPr>
          <a:xfrm>
            <a:off x="618050" y="1449575"/>
            <a:ext cx="6033900" cy="7040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6" name="Shape 196"/>
          <p:cNvSpPr txBox="1"/>
          <p:nvPr>
            <p:ph idx="1" type="body"/>
          </p:nvPr>
        </p:nvSpPr>
        <p:spPr>
          <a:xfrm rot="-166272">
            <a:off x="992725" y="127047"/>
            <a:ext cx="7576360" cy="39402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pt-BR" sz="4800">
                <a:solidFill>
                  <a:srgbClr val="FFFFFF"/>
                </a:solidFill>
              </a:rPr>
              <a:t>6. Perguntas</a:t>
            </a:r>
          </a:p>
        </p:txBody>
      </p:sp>
      <p:sp>
        <p:nvSpPr>
          <p:cNvPr id="197" name="Shape 197"/>
          <p:cNvSpPr txBox="1"/>
          <p:nvPr/>
        </p:nvSpPr>
        <p:spPr>
          <a:xfrm>
            <a:off x="618050" y="1246975"/>
            <a:ext cx="8567399" cy="6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pt-BR" sz="3000"/>
              <a:t>3. Porque o nó de saída é o ponto mais vulnerável?</a:t>
            </a:r>
          </a:p>
          <a:p>
            <a:pPr lvl="0" rtl="0">
              <a:spcBef>
                <a:spcPts val="0"/>
              </a:spcBef>
              <a:buNone/>
            </a:pPr>
            <a:r>
              <a:rPr lang="pt-BR" sz="2400"/>
              <a:t>	</a:t>
            </a:r>
          </a:p>
        </p:txBody>
      </p:sp>
    </p:spTree>
  </p:cSld>
  <p:clrMapOvr>
    <a:masterClrMapping/>
  </p:clrMapOvr>
  <p:transition spd="slow">
    <p:cut/>
  </p:transition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 txBox="1"/>
          <p:nvPr/>
        </p:nvSpPr>
        <p:spPr>
          <a:xfrm>
            <a:off x="618050" y="1449575"/>
            <a:ext cx="6033900" cy="7040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3" name="Shape 203"/>
          <p:cNvSpPr txBox="1"/>
          <p:nvPr>
            <p:ph idx="1" type="body"/>
          </p:nvPr>
        </p:nvSpPr>
        <p:spPr>
          <a:xfrm rot="-166272">
            <a:off x="992725" y="127047"/>
            <a:ext cx="7576360" cy="39402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pt-BR" sz="4800">
                <a:solidFill>
                  <a:srgbClr val="FFFFFF"/>
                </a:solidFill>
              </a:rPr>
              <a:t>6. Perguntas</a:t>
            </a:r>
          </a:p>
        </p:txBody>
      </p:sp>
      <p:sp>
        <p:nvSpPr>
          <p:cNvPr id="204" name="Shape 204"/>
          <p:cNvSpPr txBox="1"/>
          <p:nvPr/>
        </p:nvSpPr>
        <p:spPr>
          <a:xfrm>
            <a:off x="618050" y="1246975"/>
            <a:ext cx="8567399" cy="6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pt-BR" sz="3000"/>
              <a:t>3. Porque o nó de saída é o ponto mais vulnerável?</a:t>
            </a:r>
          </a:p>
          <a:p>
            <a:pPr lvl="0" rtl="0">
              <a:spcBef>
                <a:spcPts val="0"/>
              </a:spcBef>
              <a:buNone/>
            </a:pPr>
            <a:r>
              <a:rPr lang="pt-BR" sz="2400"/>
              <a:t>	</a:t>
            </a:r>
            <a:r>
              <a:rPr lang="pt-BR" sz="2400" u="sng"/>
              <a:t>Resposta:</a:t>
            </a:r>
            <a:r>
              <a:rPr lang="pt-BR" sz="2400"/>
              <a:t> Porque é a camada responsável por remover a última camada de criptografia e transmitir a mensagem original. Sendo assim, é possível que a mensagem seja interceptada neste momento, expondo as informações dela. Isto não afeta somente o remetente ou destinatário, mas também o próprio voluntário que se disponibilizou como último nó, pois ele será o acusado se algo ilegal passar por ele.</a:t>
            </a:r>
          </a:p>
        </p:txBody>
      </p:sp>
    </p:spTree>
  </p:cSld>
  <p:clrMapOvr>
    <a:masterClrMapping/>
  </p:clrMapOvr>
  <p:transition spd="slow">
    <p:cut/>
  </p:transition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 txBox="1"/>
          <p:nvPr/>
        </p:nvSpPr>
        <p:spPr>
          <a:xfrm>
            <a:off x="618050" y="1449575"/>
            <a:ext cx="6033900" cy="7040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0" name="Shape 210"/>
          <p:cNvSpPr txBox="1"/>
          <p:nvPr>
            <p:ph idx="1" type="body"/>
          </p:nvPr>
        </p:nvSpPr>
        <p:spPr>
          <a:xfrm rot="-166272">
            <a:off x="992725" y="127047"/>
            <a:ext cx="7576360" cy="39402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pt-BR" sz="4800">
                <a:solidFill>
                  <a:srgbClr val="FFFFFF"/>
                </a:solidFill>
              </a:rPr>
              <a:t>6. Perguntas</a:t>
            </a:r>
          </a:p>
        </p:txBody>
      </p:sp>
      <p:sp>
        <p:nvSpPr>
          <p:cNvPr id="211" name="Shape 211"/>
          <p:cNvSpPr txBox="1"/>
          <p:nvPr/>
        </p:nvSpPr>
        <p:spPr>
          <a:xfrm>
            <a:off x="848525" y="1665625"/>
            <a:ext cx="7500600" cy="7040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pt-BR" sz="3000"/>
              <a:t>4. Pra que serve o Tor2web?</a:t>
            </a:r>
          </a:p>
        </p:txBody>
      </p:sp>
    </p:spTree>
  </p:cSld>
  <p:clrMapOvr>
    <a:masterClrMapping/>
  </p:clrMapOvr>
  <p:transition spd="slow">
    <p:cut/>
  </p:transition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Shape 216"/>
          <p:cNvSpPr txBox="1"/>
          <p:nvPr/>
        </p:nvSpPr>
        <p:spPr>
          <a:xfrm>
            <a:off x="618050" y="1449575"/>
            <a:ext cx="6033900" cy="7040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7" name="Shape 217"/>
          <p:cNvSpPr txBox="1"/>
          <p:nvPr>
            <p:ph idx="1" type="body"/>
          </p:nvPr>
        </p:nvSpPr>
        <p:spPr>
          <a:xfrm rot="-166272">
            <a:off x="992725" y="127047"/>
            <a:ext cx="7576360" cy="39402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pt-BR" sz="4800">
                <a:solidFill>
                  <a:srgbClr val="FFFFFF"/>
                </a:solidFill>
              </a:rPr>
              <a:t>6. Perguntas</a:t>
            </a:r>
          </a:p>
        </p:txBody>
      </p:sp>
      <p:sp>
        <p:nvSpPr>
          <p:cNvPr id="218" name="Shape 218"/>
          <p:cNvSpPr txBox="1"/>
          <p:nvPr/>
        </p:nvSpPr>
        <p:spPr>
          <a:xfrm>
            <a:off x="848525" y="1665625"/>
            <a:ext cx="7500600" cy="7040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pt-BR" sz="3000"/>
              <a:t>4. Pra que serve o Tor2web?</a:t>
            </a:r>
          </a:p>
          <a:p>
            <a:pPr indent="457200" lvl="0" rtl="0">
              <a:spcBef>
                <a:spcPts val="0"/>
              </a:spcBef>
              <a:buNone/>
            </a:pPr>
            <a:r>
              <a:rPr lang="pt-BR" sz="2400" u="sng"/>
              <a:t>Resposta</a:t>
            </a:r>
            <a:r>
              <a:rPr lang="pt-BR" sz="2400"/>
              <a:t>: O Tor2web permite que usuários da internet comum acessem os serviços ocultos da rede Tor sem a necessidade de utilizar o navegador específico do Tor.</a:t>
            </a:r>
          </a:p>
        </p:txBody>
      </p:sp>
    </p:spTree>
  </p:cSld>
  <p:clrMapOvr>
    <a:masterClrMapping/>
  </p:clrMapOvr>
  <p:transition spd="slow">
    <p:cut/>
  </p:transition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Shape 223"/>
          <p:cNvSpPr txBox="1"/>
          <p:nvPr/>
        </p:nvSpPr>
        <p:spPr>
          <a:xfrm>
            <a:off x="618050" y="1449575"/>
            <a:ext cx="6033900" cy="7040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24" name="Shape 224"/>
          <p:cNvSpPr txBox="1"/>
          <p:nvPr>
            <p:ph idx="1" type="body"/>
          </p:nvPr>
        </p:nvSpPr>
        <p:spPr>
          <a:xfrm rot="-166272">
            <a:off x="992725" y="127047"/>
            <a:ext cx="7576360" cy="39402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pt-BR" sz="4800">
                <a:solidFill>
                  <a:srgbClr val="FFFFFF"/>
                </a:solidFill>
              </a:rPr>
              <a:t>6. Perguntas</a:t>
            </a:r>
          </a:p>
        </p:txBody>
      </p:sp>
      <p:sp>
        <p:nvSpPr>
          <p:cNvPr id="225" name="Shape 225"/>
          <p:cNvSpPr txBox="1"/>
          <p:nvPr/>
        </p:nvSpPr>
        <p:spPr>
          <a:xfrm>
            <a:off x="821700" y="1449575"/>
            <a:ext cx="7500600" cy="7040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pt-BR" sz="3000"/>
              <a:t>5. O que é a Deep Web e como poderíamos acessá-la? </a:t>
            </a:r>
          </a:p>
          <a:p>
            <a:pPr indent="457200" lvl="0" rtl="0">
              <a:spcBef>
                <a:spcPts val="0"/>
              </a:spcBef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  <p:transition spd="slow">
    <p:cut/>
  </p:transition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Shape 230"/>
          <p:cNvSpPr txBox="1"/>
          <p:nvPr/>
        </p:nvSpPr>
        <p:spPr>
          <a:xfrm>
            <a:off x="618050" y="1449575"/>
            <a:ext cx="6033900" cy="7040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31" name="Shape 231"/>
          <p:cNvSpPr txBox="1"/>
          <p:nvPr>
            <p:ph idx="1" type="body"/>
          </p:nvPr>
        </p:nvSpPr>
        <p:spPr>
          <a:xfrm rot="-166272">
            <a:off x="992725" y="127047"/>
            <a:ext cx="7576360" cy="39402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pt-BR" sz="4800">
                <a:solidFill>
                  <a:srgbClr val="FFFFFF"/>
                </a:solidFill>
              </a:rPr>
              <a:t>6. Perguntas</a:t>
            </a:r>
          </a:p>
        </p:txBody>
      </p:sp>
      <p:sp>
        <p:nvSpPr>
          <p:cNvPr id="232" name="Shape 232"/>
          <p:cNvSpPr txBox="1"/>
          <p:nvPr/>
        </p:nvSpPr>
        <p:spPr>
          <a:xfrm>
            <a:off x="821700" y="1449575"/>
            <a:ext cx="7500600" cy="7040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pt-BR" sz="3000"/>
              <a:t>5. O que é a Deep Web e como poderíamos acessá-la? </a:t>
            </a:r>
          </a:p>
          <a:p>
            <a:pPr indent="457200" lvl="0" rtl="0">
              <a:spcBef>
                <a:spcPts val="0"/>
              </a:spcBef>
              <a:buNone/>
            </a:pPr>
            <a:r>
              <a:rPr lang="pt-BR" sz="2400" u="sng"/>
              <a:t>Resposta</a:t>
            </a:r>
            <a:r>
              <a:rPr lang="pt-BR" sz="2400"/>
              <a:t>:  É a parte da web que contém as páginas que não são referenciadas pelos motores de busca comuns. Na maioria dos casos, para acessá-la, é necessário utilizar softwares específicos, como o navegador do Tor.</a:t>
            </a:r>
          </a:p>
        </p:txBody>
      </p:sp>
    </p:spTree>
  </p:cSld>
  <p:clrMapOvr>
    <a:masterClrMapping/>
  </p:clrMapOvr>
  <p:transition spd="slow">
    <p:cut/>
  </p:transition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Shape 237"/>
          <p:cNvSpPr txBox="1"/>
          <p:nvPr>
            <p:ph idx="1" type="body"/>
          </p:nvPr>
        </p:nvSpPr>
        <p:spPr>
          <a:xfrm rot="-166272">
            <a:off x="992725" y="127047"/>
            <a:ext cx="7576360" cy="39402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pt-BR" sz="4800">
                <a:solidFill>
                  <a:srgbClr val="FFFFFF"/>
                </a:solidFill>
              </a:rPr>
              <a:t>7. Bibliografia</a:t>
            </a:r>
          </a:p>
        </p:txBody>
      </p:sp>
      <p:sp>
        <p:nvSpPr>
          <p:cNvPr id="238" name="Shape 238"/>
          <p:cNvSpPr txBox="1"/>
          <p:nvPr/>
        </p:nvSpPr>
        <p:spPr>
          <a:xfrm>
            <a:off x="348900" y="2059650"/>
            <a:ext cx="8643899" cy="22508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pt-BR" sz="2400">
                <a:latin typeface="Trebuchet MS"/>
                <a:ea typeface="Trebuchet MS"/>
                <a:cs typeface="Trebuchet MS"/>
                <a:sym typeface="Trebuchet MS"/>
              </a:rPr>
              <a:t> Disponível em: &lt;</a:t>
            </a:r>
            <a:r>
              <a:rPr lang="pt-BR" sz="2400"/>
              <a:t>http://www.gta.ufrj.br/ensino/eel878/redes1-2015-1/15_1/anonimato/bibliografia.html&gt;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/>
          <p:nvPr>
            <p:ph idx="1" type="body"/>
          </p:nvPr>
        </p:nvSpPr>
        <p:spPr>
          <a:xfrm rot="-166272">
            <a:off x="992725" y="127047"/>
            <a:ext cx="7576360" cy="39402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pt-BR" sz="4800">
                <a:solidFill>
                  <a:srgbClr val="FFFFFF"/>
                </a:solidFill>
              </a:rPr>
              <a:t>2. Motivação</a:t>
            </a:r>
          </a:p>
        </p:txBody>
      </p:sp>
      <p:sp>
        <p:nvSpPr>
          <p:cNvPr id="49" name="Shape 49"/>
          <p:cNvSpPr txBox="1"/>
          <p:nvPr/>
        </p:nvSpPr>
        <p:spPr>
          <a:xfrm>
            <a:off x="821700" y="1508050"/>
            <a:ext cx="7500600" cy="7040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pt-BR" sz="3000"/>
              <a:t>Informações públicas por todos os lados</a:t>
            </a:r>
          </a:p>
          <a:p>
            <a:pPr indent="-419100" lvl="0" marL="4572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pt-BR" sz="3000"/>
              <a:t>Comprometimento da privacidade</a:t>
            </a:r>
          </a:p>
          <a:p>
            <a:pPr indent="-419100" lvl="0" marL="4572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pt-BR" sz="3000"/>
              <a:t>Busca, armazenamento e comércio de dados pessoais</a:t>
            </a:r>
          </a:p>
          <a:p>
            <a:pPr indent="-419100" lvl="0" marL="4572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pt-BR" sz="3000"/>
              <a:t>Vazamento de informações privadas</a:t>
            </a:r>
          </a:p>
          <a:p>
            <a:pPr indent="-419100" lvl="0" marL="4572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pt-BR" sz="3000"/>
              <a:t>Projeto Tor - vantagens, riscos e polêmicas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/>
        </p:nvSpPr>
        <p:spPr>
          <a:xfrm>
            <a:off x="618050" y="1449575"/>
            <a:ext cx="6033900" cy="7040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5" name="Shape 55"/>
          <p:cNvSpPr txBox="1"/>
          <p:nvPr>
            <p:ph idx="1" type="body"/>
          </p:nvPr>
        </p:nvSpPr>
        <p:spPr>
          <a:xfrm rot="-166272">
            <a:off x="992725" y="127047"/>
            <a:ext cx="7576360" cy="39402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pt-BR" sz="4800">
                <a:solidFill>
                  <a:srgbClr val="FFFFFF"/>
                </a:solidFill>
              </a:rPr>
              <a:t>3. Projeto Tor</a:t>
            </a:r>
          </a:p>
        </p:txBody>
      </p:sp>
      <p:sp>
        <p:nvSpPr>
          <p:cNvPr id="56" name="Shape 56"/>
          <p:cNvSpPr txBox="1"/>
          <p:nvPr/>
        </p:nvSpPr>
        <p:spPr>
          <a:xfrm>
            <a:off x="852550" y="1449575"/>
            <a:ext cx="8128799" cy="75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 b="1" sz="2400"/>
          </a:p>
          <a:p>
            <a:pPr indent="-419100" lvl="0" marL="4572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pt-BR" sz="3000"/>
              <a:t>Informações Pessoais Dilvugadas</a:t>
            </a:r>
          </a:p>
          <a:p>
            <a:pPr indent="-419100" lvl="0" marL="4572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pt-BR" sz="3000"/>
              <a:t>Anonimato na Internet</a:t>
            </a:r>
          </a:p>
          <a:p>
            <a:pPr indent="-419100" lvl="0" marL="4572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pt-BR" sz="3000"/>
              <a:t>Jornalistas, Países Censurados, Investigadores, Ativistas em Zonas de Risco, Militares</a:t>
            </a:r>
          </a:p>
          <a:p>
            <a:pPr indent="-419100" lvl="0" marL="4572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pt-BR" sz="3000"/>
              <a:t>Ambiente Favorável ao Crime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/>
          <p:nvPr/>
        </p:nvSpPr>
        <p:spPr>
          <a:xfrm>
            <a:off x="618050" y="1449575"/>
            <a:ext cx="6033900" cy="7040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2" name="Shape 62"/>
          <p:cNvSpPr txBox="1"/>
          <p:nvPr>
            <p:ph idx="1" type="body"/>
          </p:nvPr>
        </p:nvSpPr>
        <p:spPr>
          <a:xfrm rot="-166272">
            <a:off x="992725" y="127047"/>
            <a:ext cx="7576360" cy="39402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pt-BR" sz="4800">
                <a:solidFill>
                  <a:srgbClr val="FFFFFF"/>
                </a:solidFill>
              </a:rPr>
              <a:t>3. Projeto Tor</a:t>
            </a:r>
          </a:p>
        </p:txBody>
      </p:sp>
      <p:sp>
        <p:nvSpPr>
          <p:cNvPr id="63" name="Shape 63"/>
          <p:cNvSpPr txBox="1"/>
          <p:nvPr/>
        </p:nvSpPr>
        <p:spPr>
          <a:xfrm>
            <a:off x="742900" y="1370775"/>
            <a:ext cx="7500600" cy="7040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pt-BR" sz="2400"/>
              <a:t>Roteamento Cebola</a:t>
            </a:r>
          </a:p>
          <a:p>
            <a:pPr indent="-419100" lvl="0" marL="4572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pt-BR" sz="3000"/>
              <a:t>1995: Financiamento da ONR (Official Naval Research)</a:t>
            </a:r>
          </a:p>
          <a:p>
            <a:pPr indent="-419100" lvl="0" marL="4572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pt-BR" sz="3000"/>
              <a:t>1997: F</a:t>
            </a:r>
            <a:r>
              <a:rPr lang="pt-BR" sz="3000">
                <a:solidFill>
                  <a:schemeClr val="dk1"/>
                </a:solidFill>
              </a:rPr>
              <a:t>inanciamento da DARPA (</a:t>
            </a:r>
            <a:r>
              <a:rPr i="1" lang="pt-BR" sz="3000">
                <a:solidFill>
                  <a:schemeClr val="dk1"/>
                </a:solidFill>
              </a:rPr>
              <a:t>Defense Advanced Research Projects Agency</a:t>
            </a:r>
            <a:r>
              <a:rPr lang="pt-BR" sz="3000">
                <a:solidFill>
                  <a:schemeClr val="dk1"/>
                </a:solidFill>
              </a:rPr>
              <a:t>)</a:t>
            </a:r>
          </a:p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pt-BR" sz="3000">
                <a:solidFill>
                  <a:schemeClr val="dk1"/>
                </a:solidFill>
              </a:rPr>
              <a:t>2004: Apoio da EFF (Electronic Frontier Foundation)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/>
          <p:nvPr/>
        </p:nvSpPr>
        <p:spPr>
          <a:xfrm>
            <a:off x="618050" y="1449575"/>
            <a:ext cx="6033900" cy="7040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9" name="Shape 69"/>
          <p:cNvSpPr txBox="1"/>
          <p:nvPr>
            <p:ph idx="1" type="body"/>
          </p:nvPr>
        </p:nvSpPr>
        <p:spPr>
          <a:xfrm rot="-166272">
            <a:off x="992725" y="127047"/>
            <a:ext cx="7576360" cy="39402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pt-BR" sz="4800">
                <a:solidFill>
                  <a:srgbClr val="FFFFFF"/>
                </a:solidFill>
              </a:rPr>
              <a:t>3. Projeto Tor</a:t>
            </a:r>
          </a:p>
        </p:txBody>
      </p:sp>
      <p:sp>
        <p:nvSpPr>
          <p:cNvPr id="70" name="Shape 70"/>
          <p:cNvSpPr txBox="1"/>
          <p:nvPr/>
        </p:nvSpPr>
        <p:spPr>
          <a:xfrm>
            <a:off x="730600" y="1290212"/>
            <a:ext cx="7500600" cy="7040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pt-BR" sz="3600"/>
              <a:t>Roteamento Cebola</a:t>
            </a:r>
          </a:p>
          <a:p>
            <a:pPr indent="-419100" lvl="0" marL="4572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pt-BR" sz="3000"/>
              <a:t>Criptografia em camadas (cebola / matriosca)</a:t>
            </a:r>
          </a:p>
          <a:p>
            <a:pPr lvl="0" rtl="0">
              <a:spcBef>
                <a:spcPts val="0"/>
              </a:spcBef>
              <a:buNone/>
            </a:pPr>
            <a:r>
              <a:rPr lang="pt-BR" sz="3000"/>
              <a:t> 	</a:t>
            </a:r>
          </a:p>
        </p:txBody>
      </p:sp>
      <p:pic>
        <p:nvPicPr>
          <p:cNvPr id="71" name="Shape 7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334825" y="2412325"/>
            <a:ext cx="3326451" cy="2494849"/>
          </a:xfrm>
          <a:prstGeom prst="rect">
            <a:avLst/>
          </a:prstGeom>
          <a:noFill/>
          <a:ln>
            <a:noFill/>
          </a:ln>
        </p:spPr>
      </p:pic>
      <p:sp>
        <p:nvSpPr>
          <p:cNvPr id="72" name="Shape 72"/>
          <p:cNvSpPr txBox="1"/>
          <p:nvPr/>
        </p:nvSpPr>
        <p:spPr>
          <a:xfrm>
            <a:off x="5334825" y="4862100"/>
            <a:ext cx="3759000" cy="202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37500"/>
              <a:buFont typeface="Arial"/>
              <a:buNone/>
            </a:pPr>
            <a:r>
              <a:rPr i="1" lang="pt-BR" sz="800">
                <a:solidFill>
                  <a:srgbClr val="888888"/>
                </a:solidFill>
              </a:rPr>
              <a:t>(1) Boneca Russa, matriosca - extraído do site </a:t>
            </a:r>
            <a:r>
              <a:rPr i="1" lang="pt-BR" sz="800" u="sng">
                <a:solidFill>
                  <a:srgbClr val="A4AA04"/>
                </a:solidFill>
                <a:hlinkClick r:id="rId4"/>
              </a:rPr>
              <a:t>flickr</a:t>
            </a:r>
            <a:r>
              <a:rPr i="1" lang="pt-BR" sz="800">
                <a:solidFill>
                  <a:srgbClr val="888888"/>
                </a:solidFill>
              </a:rPr>
              <a:t>, autor: James Jordan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/>
          <p:nvPr/>
        </p:nvSpPr>
        <p:spPr>
          <a:xfrm>
            <a:off x="618050" y="1449575"/>
            <a:ext cx="6033900" cy="7040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8" name="Shape 78"/>
          <p:cNvSpPr txBox="1"/>
          <p:nvPr>
            <p:ph idx="1" type="body"/>
          </p:nvPr>
        </p:nvSpPr>
        <p:spPr>
          <a:xfrm rot="-166272">
            <a:off x="992725" y="127047"/>
            <a:ext cx="7576360" cy="39402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pt-BR" sz="4800">
                <a:solidFill>
                  <a:srgbClr val="FFFFFF"/>
                </a:solidFill>
              </a:rPr>
              <a:t>3. Projeto Tor</a:t>
            </a:r>
          </a:p>
        </p:txBody>
      </p:sp>
      <p:sp>
        <p:nvSpPr>
          <p:cNvPr id="79" name="Shape 79"/>
          <p:cNvSpPr txBox="1"/>
          <p:nvPr/>
        </p:nvSpPr>
        <p:spPr>
          <a:xfrm>
            <a:off x="730600" y="1292000"/>
            <a:ext cx="7500600" cy="7040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pt-BR" sz="3600"/>
              <a:t>Roteamento Cebola</a:t>
            </a:r>
          </a:p>
          <a:p>
            <a:pPr indent="-419100" lvl="0" marL="4572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pt-BR" sz="3000"/>
              <a:t>Lista de nós (“voluntários”) aleatórios</a:t>
            </a:r>
          </a:p>
        </p:txBody>
      </p:sp>
      <p:pic>
        <p:nvPicPr>
          <p:cNvPr id="80" name="Shape 8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09850" y="2413650"/>
            <a:ext cx="4270625" cy="2729849"/>
          </a:xfrm>
          <a:prstGeom prst="rect">
            <a:avLst/>
          </a:prstGeom>
          <a:noFill/>
          <a:ln>
            <a:noFill/>
          </a:ln>
        </p:spPr>
      </p:pic>
      <p:sp>
        <p:nvSpPr>
          <p:cNvPr id="81" name="Shape 81"/>
          <p:cNvSpPr txBox="1"/>
          <p:nvPr/>
        </p:nvSpPr>
        <p:spPr>
          <a:xfrm>
            <a:off x="6854250" y="4648275"/>
            <a:ext cx="2239799" cy="34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37500"/>
              <a:buFont typeface="Arial"/>
              <a:buNone/>
            </a:pPr>
            <a:r>
              <a:rPr i="1" lang="pt-BR" sz="800">
                <a:solidFill>
                  <a:srgbClr val="888888"/>
                </a:solidFill>
              </a:rPr>
              <a:t>(2) Funcionamento do Tor - extraído do site https://en.wikipedia.org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/>
          <p:nvPr/>
        </p:nvSpPr>
        <p:spPr>
          <a:xfrm>
            <a:off x="618050" y="1449575"/>
            <a:ext cx="6033900" cy="7040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7" name="Shape 87"/>
          <p:cNvSpPr txBox="1"/>
          <p:nvPr>
            <p:ph idx="1" type="body"/>
          </p:nvPr>
        </p:nvSpPr>
        <p:spPr>
          <a:xfrm rot="-166272">
            <a:off x="992725" y="127047"/>
            <a:ext cx="7576360" cy="39402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pt-BR" sz="4800">
                <a:solidFill>
                  <a:srgbClr val="FFFFFF"/>
                </a:solidFill>
              </a:rPr>
              <a:t>3. Projeto Tor</a:t>
            </a:r>
          </a:p>
        </p:txBody>
      </p:sp>
      <p:sp>
        <p:nvSpPr>
          <p:cNvPr id="88" name="Shape 88"/>
          <p:cNvSpPr txBox="1"/>
          <p:nvPr/>
        </p:nvSpPr>
        <p:spPr>
          <a:xfrm>
            <a:off x="730600" y="1292000"/>
            <a:ext cx="7500600" cy="7040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pt-BR" sz="3600"/>
              <a:t>Roteamento Cebola</a:t>
            </a:r>
          </a:p>
          <a:p>
            <a:pPr indent="-419100" lvl="0" marL="4572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pt-BR" sz="3000"/>
              <a:t>Alta latência devido à distância</a:t>
            </a:r>
          </a:p>
          <a:p>
            <a:pPr indent="-419100" lvl="0" marL="4572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pt-BR" sz="3000">
                <a:solidFill>
                  <a:schemeClr val="dk1"/>
                </a:solidFill>
              </a:rPr>
              <a:t>Registro de conexões - análise de tráfego</a:t>
            </a:r>
          </a:p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pt-BR" sz="3000">
                <a:solidFill>
                  <a:schemeClr val="dk1"/>
                </a:solidFill>
              </a:rPr>
              <a:t>Fragilidade do nó de saída</a:t>
            </a:r>
          </a:p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pt-BR" sz="3000">
                <a:solidFill>
                  <a:schemeClr val="dk1"/>
                </a:solidFill>
              </a:rPr>
              <a:t>Navegador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/>
          <p:nvPr/>
        </p:nvSpPr>
        <p:spPr>
          <a:xfrm>
            <a:off x="618050" y="1449575"/>
            <a:ext cx="6033900" cy="7040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4" name="Shape 94"/>
          <p:cNvSpPr txBox="1"/>
          <p:nvPr>
            <p:ph idx="1" type="body"/>
          </p:nvPr>
        </p:nvSpPr>
        <p:spPr>
          <a:xfrm rot="-166272">
            <a:off x="992725" y="127047"/>
            <a:ext cx="7576360" cy="39402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pt-BR" sz="4800">
                <a:solidFill>
                  <a:srgbClr val="FFFFFF"/>
                </a:solidFill>
              </a:rPr>
              <a:t>3. Projeto Tor</a:t>
            </a:r>
          </a:p>
        </p:txBody>
      </p:sp>
      <p:sp>
        <p:nvSpPr>
          <p:cNvPr id="95" name="Shape 95"/>
          <p:cNvSpPr txBox="1"/>
          <p:nvPr/>
        </p:nvSpPr>
        <p:spPr>
          <a:xfrm>
            <a:off x="821700" y="1449575"/>
            <a:ext cx="7500600" cy="7040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pt-BR" sz="3600"/>
              <a:t>Serviços Ocultos</a:t>
            </a:r>
          </a:p>
          <a:p>
            <a:pPr indent="-419100" lvl="0" marL="4572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pt-BR" sz="3000"/>
              <a:t>Servidores Ocultos</a:t>
            </a:r>
          </a:p>
          <a:p>
            <a:pPr indent="-419100" lvl="0" marL="4572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pt-BR" sz="3000"/>
              <a:t>IP escondido - endereço onion</a:t>
            </a:r>
          </a:p>
          <a:p>
            <a:pPr indent="-419100" lvl="0" marL="4572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pt-BR" sz="3000"/>
              <a:t>emails, armazenamento de dados, mercados, portais de notícias, redes sociais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lastClr="000000" val="windowText"/>
      </a:dk1>
      <a:lt1>
        <a:sysClr lastClr="FFFFFF"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