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7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E94C69-CC33-4E27-A006-9F3BB41C4D10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6408C0-EA54-4F48-88FD-9B0C8E7F4DF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masters.com.br/midia-e-marketing-digital/email-marketing/spam-provando-que-bill-gates-estava-errado/?trace=1519021197&amp;source=home" TargetMode="External"/><Relationship Id="rId13" Type="http://schemas.openxmlformats.org/officeDocument/2006/relationships/hyperlink" Target="https://www.spamhaus.org/statistics/network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gta.ufrj.br/grad/05_1/spam/szendro/" TargetMode="External"/><Relationship Id="rId12" Type="http://schemas.openxmlformats.org/officeDocument/2006/relationships/hyperlink" Target="https://pt.wikipedia.org/wiki/Botnet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mailinator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ta.ufrj.br/ftp/gta/TechReports/TMRD06.pdf" TargetMode="External"/><Relationship Id="rId11" Type="http://schemas.openxmlformats.org/officeDocument/2006/relationships/hyperlink" Target="https://nakedsecurity.sophos.com/2015/03/26/plenty-of-fish-hooked-by-canadas-anti-spam-laws-faces-48k-penalty/" TargetMode="External"/><Relationship Id="rId5" Type="http://schemas.openxmlformats.org/officeDocument/2006/relationships/hyperlink" Target="http://www.gta.ufrj.br/ftp/gta/TechReports/TaDu06.pdf" TargetMode="External"/><Relationship Id="rId15" Type="http://schemas.openxmlformats.org/officeDocument/2006/relationships/hyperlink" Target="http://ats.cs.ut.ee/u/kt/hw/spam/spam.pdf" TargetMode="External"/><Relationship Id="rId10" Type="http://schemas.openxmlformats.org/officeDocument/2006/relationships/hyperlink" Target="http://www.logicnet.dk/reports/JunkDetection/JunkDetection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pt.wikipedia.org/wiki/Spam" TargetMode="External"/><Relationship Id="rId14" Type="http://schemas.openxmlformats.org/officeDocument/2006/relationships/hyperlink" Target="http://venturebeat.com/2015/01/28/china-passes-the-u-s-as-the-worlds-largest-source-of-spa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Guilherme Avelino </a:t>
            </a:r>
            <a:r>
              <a:rPr lang="pt-BR" sz="1800" dirty="0" err="1" smtClean="0"/>
              <a:t>Viamonte</a:t>
            </a:r>
            <a:endParaRPr lang="pt-BR" sz="1800" dirty="0" smtClean="0"/>
          </a:p>
          <a:p>
            <a:r>
              <a:rPr lang="pt-BR" sz="1800" dirty="0" smtClean="0"/>
              <a:t>Kim </a:t>
            </a:r>
            <a:r>
              <a:rPr lang="pt-BR" sz="1800" dirty="0" err="1" smtClean="0"/>
              <a:t>Kaznowski</a:t>
            </a:r>
            <a:r>
              <a:rPr lang="pt-BR" sz="1800" dirty="0" smtClean="0"/>
              <a:t> da Silva</a:t>
            </a:r>
          </a:p>
          <a:p>
            <a:r>
              <a:rPr lang="pt-BR" sz="1800" dirty="0"/>
              <a:t>Rodrigo de Jesus Macedo</a:t>
            </a:r>
          </a:p>
          <a:p>
            <a:endParaRPr lang="pt-BR" sz="18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dirty="0" smtClean="0"/>
              <a:t>Spam</a:t>
            </a:r>
            <a:endParaRPr lang="pt-BR" sz="8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31640" y="5085184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UFRJ – Universidade Federal do Rio de Janeiro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Redes de Computadores I</a:t>
            </a:r>
          </a:p>
          <a:p>
            <a:pPr algn="ctr"/>
            <a:endParaRPr lang="pt-BR" dirty="0"/>
          </a:p>
          <a:p>
            <a:pPr algn="ctr"/>
            <a:r>
              <a:rPr lang="pt-BR" sz="1600" b="1" dirty="0"/>
              <a:t>Programa de Engenharia Elétrica </a:t>
            </a:r>
            <a:r>
              <a:rPr lang="pt-BR" sz="1600" b="1" dirty="0" smtClean="0"/>
              <a:t>- PEE/COPPE/UFRJ</a:t>
            </a:r>
            <a:endParaRPr lang="pt-BR" sz="16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Primeira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Na sua origem, o spam era utilizado com o intuito de enviar mensagens de cunho publicitário. Hoje em dia, a prática do </a:t>
            </a:r>
            <a:r>
              <a:rPr lang="pt-BR" b="1" dirty="0" smtClean="0">
                <a:latin typeface="Franklin Gothic Book (Títulos)"/>
              </a:rPr>
              <a:t>Spam </a:t>
            </a:r>
            <a:r>
              <a:rPr lang="pt-BR" b="1" dirty="0">
                <a:latin typeface="Franklin Gothic Book (Títulos)"/>
              </a:rPr>
              <a:t>é considerada também como uma prática criminosa. Quais são as principais características das mensagens enviadas que tornam a prática criminosa</a:t>
            </a:r>
            <a:r>
              <a:rPr lang="pt-BR" b="1" dirty="0" smtClean="0">
                <a:latin typeface="Franklin Gothic Book (Títulos)"/>
              </a:rPr>
              <a:t>?</a:t>
            </a:r>
            <a:endParaRPr lang="pt-BR" dirty="0">
              <a:latin typeface="Franklin Gothic Book (Títulos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latin typeface="Franklin Gothic Book (Títulos)"/>
            </a:endParaRPr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11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Primeira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Na sua origem, o spam era utilizado com o intuito de enviar mensagens de cunho publicitário. Hoje em dia, a prática do </a:t>
            </a:r>
            <a:r>
              <a:rPr lang="pt-BR" b="1" dirty="0" smtClean="0">
                <a:latin typeface="Franklin Gothic Book (Títulos)"/>
              </a:rPr>
              <a:t>Spam </a:t>
            </a:r>
            <a:r>
              <a:rPr lang="pt-BR" b="1" dirty="0">
                <a:latin typeface="Franklin Gothic Book (Títulos)"/>
              </a:rPr>
              <a:t>é considerada também como uma prática criminosa. Quais são as principais características das mensagens enviadas que tornam a prática criminosa</a:t>
            </a:r>
            <a:r>
              <a:rPr lang="pt-BR" b="1" dirty="0" smtClean="0">
                <a:latin typeface="Franklin Gothic Book (Títulos)"/>
              </a:rPr>
              <a:t>?</a:t>
            </a:r>
            <a:endParaRPr lang="pt-BR" dirty="0">
              <a:latin typeface="Franklin Gothic Book (Títulos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800" dirty="0">
              <a:latin typeface="Franklin Gothic Book (Títulos)"/>
            </a:endParaRPr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760040" y="4733528"/>
            <a:ext cx="7772400" cy="1745158"/>
          </a:xfrm>
          <a:prstGeom prst="rect">
            <a:avLst/>
          </a:prstGeom>
        </p:spPr>
        <p:txBody>
          <a:bodyPr anchor="t" anchorCtr="0">
            <a:normAutofit fontScale="700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1540" lvl="1" indent="-342900" algn="just" fontAlgn="base">
              <a:buFont typeface="Arial" panose="020B0604020202020204" pitchFamily="34" charset="0"/>
              <a:buChar char="•"/>
            </a:pPr>
            <a:r>
              <a:rPr lang="pt-BR" sz="2900" dirty="0">
                <a:latin typeface="Franklin Gothic Book (Títulos)"/>
              </a:rPr>
              <a:t>Resposta:</a:t>
            </a:r>
          </a:p>
          <a:p>
            <a:pPr algn="just"/>
            <a:r>
              <a:rPr lang="pt-BR" sz="2900" dirty="0" smtClean="0">
                <a:latin typeface="Franklin Gothic Book (Títulos)"/>
              </a:rPr>
              <a:t>	As </a:t>
            </a:r>
            <a:r>
              <a:rPr lang="pt-BR" sz="2900" dirty="0">
                <a:latin typeface="Franklin Gothic Book (Títulos)"/>
              </a:rPr>
              <a:t>mensagens que tornam a prática criminosa são </a:t>
            </a:r>
            <a:r>
              <a:rPr lang="pt-BR" sz="2900" dirty="0" smtClean="0">
                <a:latin typeface="Franklin Gothic Book (Títulos)"/>
              </a:rPr>
              <a:t>	mensagens </a:t>
            </a:r>
            <a:r>
              <a:rPr lang="pt-BR" sz="2900" dirty="0">
                <a:latin typeface="Franklin Gothic Book (Títulos)"/>
              </a:rPr>
              <a:t>que levam o usuário à fornecer de forma </a:t>
            </a:r>
            <a:r>
              <a:rPr lang="pt-BR" sz="2900" dirty="0" smtClean="0">
                <a:latin typeface="Franklin Gothic Book (Títulos)"/>
              </a:rPr>
              <a:t>	desconhecida </a:t>
            </a:r>
            <a:r>
              <a:rPr lang="pt-BR" sz="2900" dirty="0">
                <a:latin typeface="Franklin Gothic Book (Títulos)"/>
              </a:rPr>
              <a:t>dados pessoais e confidencias, que </a:t>
            </a:r>
            <a:r>
              <a:rPr lang="pt-BR" sz="2900" dirty="0" smtClean="0">
                <a:latin typeface="Franklin Gothic Book (Títulos)"/>
              </a:rPr>
              <a:t>	ficam </a:t>
            </a:r>
            <a:r>
              <a:rPr lang="pt-BR" sz="2900" dirty="0">
                <a:latin typeface="Franklin Gothic Book (Títulos)"/>
              </a:rPr>
              <a:t>a disposição de </a:t>
            </a:r>
            <a:r>
              <a:rPr lang="pt-BR" sz="2900" i="1" dirty="0" err="1">
                <a:latin typeface="Franklin Gothic Book (Títulos)"/>
              </a:rPr>
              <a:t>spammers</a:t>
            </a:r>
            <a:r>
              <a:rPr lang="pt-BR" sz="2900" dirty="0">
                <a:latin typeface="Franklin Gothic Book (Títulos)"/>
              </a:rPr>
              <a:t>, possibilitando </a:t>
            </a:r>
            <a:r>
              <a:rPr lang="pt-BR" sz="2900" dirty="0" smtClean="0">
                <a:latin typeface="Franklin Gothic Book (Títulos)"/>
              </a:rPr>
              <a:t>	estelionato </a:t>
            </a:r>
            <a:r>
              <a:rPr lang="pt-BR" sz="2900" dirty="0">
                <a:latin typeface="Franklin Gothic Book (Títulos)"/>
              </a:rPr>
              <a:t>e golpes.</a:t>
            </a:r>
            <a:endParaRPr lang="pt-BR" sz="2900" dirty="0" smtClean="0">
              <a:latin typeface="Franklin Gothic Book (Títulos)"/>
            </a:endParaRPr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2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Segunda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O termo </a:t>
            </a:r>
            <a:r>
              <a:rPr lang="pt-BR" b="1" dirty="0" smtClean="0">
                <a:latin typeface="Franklin Gothic Book (Títulos)"/>
              </a:rPr>
              <a:t>Spam </a:t>
            </a:r>
            <a:r>
              <a:rPr lang="pt-BR" b="1" dirty="0">
                <a:latin typeface="Franklin Gothic Book (Títulos)"/>
              </a:rPr>
              <a:t>está relacionado ao envio de qualquer mensagem não solicitada em massa. Então, os panfletos que recebemos nas ruas e semáforos, os papéis de propaganda política em época de eleições e as revistas gratuitas de propagandas que recebemos são, também, formas de </a:t>
            </a:r>
            <a:r>
              <a:rPr lang="pt-BR" b="1" dirty="0" smtClean="0">
                <a:latin typeface="Franklin Gothic Book (Títulos)"/>
              </a:rPr>
              <a:t>Spam</a:t>
            </a:r>
            <a:r>
              <a:rPr lang="pt-BR" b="1" dirty="0">
                <a:latin typeface="Franklin Gothic Book (Títulos)"/>
              </a:rPr>
              <a:t>?!</a:t>
            </a:r>
            <a:endParaRPr lang="pt-BR" sz="2800" dirty="0" smtClean="0">
              <a:latin typeface="Franklin Gothic Book (Títulos)"/>
            </a:endParaRPr>
          </a:p>
          <a:p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7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Segunda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O termo </a:t>
            </a:r>
            <a:r>
              <a:rPr lang="pt-BR" b="1" dirty="0" smtClean="0">
                <a:latin typeface="Franklin Gothic Book (Títulos)"/>
              </a:rPr>
              <a:t>Spam </a:t>
            </a:r>
            <a:r>
              <a:rPr lang="pt-BR" b="1" dirty="0">
                <a:latin typeface="Franklin Gothic Book (Títulos)"/>
              </a:rPr>
              <a:t>está relacionado ao envio de qualquer mensagem não solicitada em massa. Então, os panfletos que recebemos nas ruas e semáforos, os papéis de propaganda política em época de eleições e as revistas gratuitas de propagandas que recebemos são, também, formas de </a:t>
            </a:r>
            <a:r>
              <a:rPr lang="pt-BR" b="1" dirty="0" smtClean="0">
                <a:latin typeface="Franklin Gothic Book (Títulos)"/>
              </a:rPr>
              <a:t>Spam</a:t>
            </a:r>
            <a:r>
              <a:rPr lang="pt-BR" b="1" dirty="0">
                <a:latin typeface="Franklin Gothic Book (Títulos)"/>
              </a:rPr>
              <a:t>?!</a:t>
            </a:r>
            <a:endParaRPr lang="pt-BR" sz="2800" dirty="0" smtClean="0">
              <a:latin typeface="Franklin Gothic Book (Títulos)"/>
            </a:endParaRPr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760040" y="4733528"/>
            <a:ext cx="7772400" cy="1745158"/>
          </a:xfrm>
          <a:prstGeom prst="rect">
            <a:avLst/>
          </a:prstGeom>
        </p:spPr>
        <p:txBody>
          <a:bodyPr anchor="t" anchorCtr="0">
            <a:normAutofit fontScale="775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1540" lvl="1" indent="-342900" algn="just" fontAlgn="base">
              <a:buFont typeface="Arial" panose="020B0604020202020204" pitchFamily="34" charset="0"/>
              <a:buChar char="•"/>
            </a:pPr>
            <a:r>
              <a:rPr lang="pt-BR" sz="2600" dirty="0">
                <a:latin typeface="Franklin Gothic Book (Títulos)"/>
              </a:rPr>
              <a:t>Resposta:</a:t>
            </a:r>
          </a:p>
          <a:p>
            <a:pPr algn="just"/>
            <a:r>
              <a:rPr lang="pt-BR" sz="2600" dirty="0" smtClean="0">
                <a:latin typeface="Franklin Gothic Book (Títulos)"/>
              </a:rPr>
              <a:t>	</a:t>
            </a:r>
            <a:r>
              <a:rPr lang="pt-BR" sz="2600" dirty="0">
                <a:latin typeface="Franklin Gothic Book (Títulos)"/>
              </a:rPr>
              <a:t>Não. O termo </a:t>
            </a:r>
            <a:r>
              <a:rPr lang="pt-BR" sz="2600" dirty="0" smtClean="0">
                <a:latin typeface="Franklin Gothic Book (Títulos)"/>
              </a:rPr>
              <a:t>Spam </a:t>
            </a:r>
            <a:r>
              <a:rPr lang="pt-BR" sz="2600" dirty="0">
                <a:latin typeface="Franklin Gothic Book (Títulos)"/>
              </a:rPr>
              <a:t>está relacionado ao envio em massa </a:t>
            </a:r>
            <a:r>
              <a:rPr lang="pt-BR" sz="2600" dirty="0" smtClean="0">
                <a:latin typeface="Franklin Gothic Book (Títulos)"/>
              </a:rPr>
              <a:t>	de qualquer </a:t>
            </a:r>
            <a:r>
              <a:rPr lang="pt-BR" sz="2600" dirty="0">
                <a:latin typeface="Franklin Gothic Book (Títulos)"/>
              </a:rPr>
              <a:t>mensagem não solicitada através de </a:t>
            </a:r>
            <a:r>
              <a:rPr lang="pt-BR" sz="2600" dirty="0" smtClean="0">
                <a:latin typeface="Franklin Gothic Book (Títulos)"/>
              </a:rPr>
              <a:t>	</a:t>
            </a:r>
            <a:r>
              <a:rPr lang="pt-BR" sz="2600" b="1" dirty="0" smtClean="0">
                <a:latin typeface="Franklin Gothic Book (Títulos)"/>
              </a:rPr>
              <a:t>meios 	eletrônicos</a:t>
            </a:r>
            <a:r>
              <a:rPr lang="pt-BR" sz="2600" b="1" dirty="0">
                <a:latin typeface="Franklin Gothic Book (Títulos)"/>
              </a:rPr>
              <a:t>.</a:t>
            </a:r>
            <a:endParaRPr lang="pt-BR" sz="2600" dirty="0">
              <a:latin typeface="Franklin Gothic Book (Títulos)"/>
            </a:endParaRPr>
          </a:p>
          <a:p>
            <a:r>
              <a:rPr lang="pt-BR" dirty="0"/>
              <a:t/>
            </a:r>
            <a:br>
              <a:rPr lang="pt-BR" dirty="0"/>
            </a:b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7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Terceira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Como não existem leis que coíbem a prática do spam no Brasil, então se um </a:t>
            </a:r>
            <a:r>
              <a:rPr lang="pt-BR" b="1" i="1" dirty="0" err="1">
                <a:latin typeface="Franklin Gothic Book (Títulos)"/>
              </a:rPr>
              <a:t>spammer</a:t>
            </a:r>
            <a:r>
              <a:rPr lang="pt-BR" b="1" dirty="0">
                <a:latin typeface="Franklin Gothic Book (Títulos)"/>
              </a:rPr>
              <a:t> for identificado como autor de um golpe ele não responderá nenhum processo, portanto, os </a:t>
            </a:r>
            <a:r>
              <a:rPr lang="pt-BR" b="1" i="1" dirty="0" err="1">
                <a:latin typeface="Franklin Gothic Book (Títulos)"/>
              </a:rPr>
              <a:t>spammers</a:t>
            </a:r>
            <a:r>
              <a:rPr lang="pt-BR" b="1" dirty="0">
                <a:latin typeface="Franklin Gothic Book (Títulos)"/>
              </a:rPr>
              <a:t> se sentem ‘protegidos’ e por isso essa prática cresce tão exponencialmente?</a:t>
            </a: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7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Terceira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b="1" dirty="0">
                <a:latin typeface="Franklin Gothic Book (Títulos)"/>
              </a:rPr>
              <a:t>Como não existem leis que coíbem a prática do spam no Brasil, então se um </a:t>
            </a:r>
            <a:r>
              <a:rPr lang="pt-BR" b="1" i="1" dirty="0" err="1">
                <a:latin typeface="Franklin Gothic Book (Títulos)"/>
              </a:rPr>
              <a:t>spammer</a:t>
            </a:r>
            <a:r>
              <a:rPr lang="pt-BR" b="1" dirty="0">
                <a:latin typeface="Franklin Gothic Book (Títulos)"/>
              </a:rPr>
              <a:t> for identificado como autor de um golpe ele não responderá nenhum processo, portanto, os </a:t>
            </a:r>
            <a:r>
              <a:rPr lang="pt-BR" b="1" i="1" dirty="0" err="1">
                <a:latin typeface="Franklin Gothic Book (Títulos)"/>
              </a:rPr>
              <a:t>spammers</a:t>
            </a:r>
            <a:r>
              <a:rPr lang="pt-BR" b="1" dirty="0">
                <a:latin typeface="Franklin Gothic Book (Títulos)"/>
              </a:rPr>
              <a:t> se sentem ‘protegidos’ e por isso essa prática cresce tão exponencialmente?</a:t>
            </a:r>
            <a:endParaRPr lang="pt-BR" sz="2800" dirty="0" smtClean="0"/>
          </a:p>
          <a:p>
            <a:endParaRPr lang="pt-BR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760040" y="4733528"/>
            <a:ext cx="7772400" cy="2124472"/>
          </a:xfrm>
          <a:prstGeom prst="rect">
            <a:avLst/>
          </a:prstGeom>
        </p:spPr>
        <p:txBody>
          <a:bodyPr anchor="t" anchorCtr="0">
            <a:normAutofit fontScale="475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1540" lvl="1" indent="-342900" algn="just" fontAlgn="base">
              <a:buFont typeface="Arial" panose="020B0604020202020204" pitchFamily="34" charset="0"/>
              <a:buChar char="•"/>
            </a:pPr>
            <a:r>
              <a:rPr lang="pt-BR" sz="4200" dirty="0">
                <a:latin typeface="Franklin Gothic Book (Títulos)"/>
              </a:rPr>
              <a:t>Resposta:</a:t>
            </a:r>
          </a:p>
          <a:p>
            <a:pPr algn="just"/>
            <a:r>
              <a:rPr lang="pt-BR" sz="4200" dirty="0">
                <a:latin typeface="Franklin Gothic Book (Títulos)"/>
              </a:rPr>
              <a:t>	Errado. Apesar de não existirem leis específicas no Brasil </a:t>
            </a:r>
            <a:r>
              <a:rPr lang="pt-BR" sz="4200" dirty="0" smtClean="0">
                <a:latin typeface="Franklin Gothic Book (Títulos)"/>
              </a:rPr>
              <a:t>	com relação </a:t>
            </a:r>
            <a:r>
              <a:rPr lang="pt-BR" sz="4200" dirty="0">
                <a:latin typeface="Franklin Gothic Book (Títulos)"/>
              </a:rPr>
              <a:t>a prática do spam, se um </a:t>
            </a:r>
            <a:r>
              <a:rPr lang="pt-BR" sz="4200" i="1" dirty="0" err="1">
                <a:latin typeface="Franklin Gothic Book (Títulos)"/>
              </a:rPr>
              <a:t>spammer</a:t>
            </a:r>
            <a:r>
              <a:rPr lang="pt-BR" sz="4200" dirty="0">
                <a:latin typeface="Franklin Gothic Book (Títulos)"/>
              </a:rPr>
              <a:t> for </a:t>
            </a:r>
            <a:r>
              <a:rPr lang="pt-BR" sz="4200" dirty="0" smtClean="0">
                <a:latin typeface="Franklin Gothic Book (Títulos)"/>
              </a:rPr>
              <a:t>	identificado como autor </a:t>
            </a:r>
            <a:r>
              <a:rPr lang="pt-BR" sz="4200" dirty="0">
                <a:latin typeface="Franklin Gothic Book (Títulos)"/>
              </a:rPr>
              <a:t>de um golpe ele pode ser </a:t>
            </a:r>
            <a:r>
              <a:rPr lang="pt-BR" sz="4200" dirty="0" smtClean="0">
                <a:latin typeface="Franklin Gothic Book (Títulos)"/>
              </a:rPr>
              <a:t>	enquadrado </a:t>
            </a:r>
            <a:r>
              <a:rPr lang="pt-BR" sz="4200" dirty="0">
                <a:latin typeface="Franklin Gothic Book (Títulos)"/>
              </a:rPr>
              <a:t>por estelionato </a:t>
            </a:r>
            <a:r>
              <a:rPr lang="pt-BR" sz="4200" dirty="0" smtClean="0">
                <a:latin typeface="Franklin Gothic Book (Títulos)"/>
              </a:rPr>
              <a:t>	e veiculação </a:t>
            </a:r>
            <a:r>
              <a:rPr lang="pt-BR" sz="4200" dirty="0">
                <a:latin typeface="Franklin Gothic Book (Títulos)"/>
              </a:rPr>
              <a:t>de </a:t>
            </a:r>
            <a:r>
              <a:rPr lang="pt-BR" sz="4200" dirty="0" smtClean="0">
                <a:latin typeface="Franklin Gothic Book (Títulos)"/>
              </a:rPr>
              <a:t>	propaganda enganosa</a:t>
            </a:r>
            <a:r>
              <a:rPr lang="pt-BR" sz="4200" dirty="0">
                <a:latin typeface="Franklin Gothic Book (Títulos)"/>
              </a:rPr>
              <a:t>, de acordo com os artigos  </a:t>
            </a:r>
            <a:r>
              <a:rPr lang="pt-BR" sz="4200" dirty="0" smtClean="0">
                <a:latin typeface="Franklin Gothic Book (Títulos)"/>
              </a:rPr>
              <a:t>	36 e </a:t>
            </a:r>
            <a:r>
              <a:rPr lang="pt-BR" sz="4200" dirty="0">
                <a:latin typeface="Franklin Gothic Book (Títulos)"/>
              </a:rPr>
              <a:t>37 do código </a:t>
            </a:r>
            <a:r>
              <a:rPr lang="pt-BR" sz="4200" dirty="0" smtClean="0">
                <a:latin typeface="Franklin Gothic Book (Títulos)"/>
              </a:rPr>
              <a:t>do </a:t>
            </a:r>
            <a:r>
              <a:rPr lang="pt-BR" sz="4200" dirty="0">
                <a:latin typeface="Franklin Gothic Book (Títulos)"/>
              </a:rPr>
              <a:t>consumidor.</a:t>
            </a:r>
            <a:r>
              <a:rPr lang="pt-BR" dirty="0"/>
              <a:t/>
            </a:r>
            <a:br>
              <a:rPr lang="pt-BR" dirty="0"/>
            </a:b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7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Quarta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latin typeface="Franklin Gothic Book (Títulos)"/>
              </a:rPr>
              <a:t>Tendo em vista que o termo spam ganhou uma conotação negativa. Por que a </a:t>
            </a:r>
            <a:r>
              <a:rPr lang="pt-BR" sz="2200" b="1" dirty="0" err="1">
                <a:latin typeface="Franklin Gothic Book (Títulos)"/>
              </a:rPr>
              <a:t>Hormel</a:t>
            </a:r>
            <a:r>
              <a:rPr lang="pt-BR" sz="2200" b="1" dirty="0">
                <a:latin typeface="Franklin Gothic Book (Títulos)"/>
              </a:rPr>
              <a:t> </a:t>
            </a:r>
            <a:r>
              <a:rPr lang="pt-BR" sz="2200" b="1" dirty="0" err="1">
                <a:latin typeface="Franklin Gothic Book (Títulos)"/>
              </a:rPr>
              <a:t>Foods</a:t>
            </a:r>
            <a:r>
              <a:rPr lang="pt-BR" sz="2200" b="1" dirty="0">
                <a:latin typeface="Franklin Gothic Book (Títulos)"/>
              </a:rPr>
              <a:t>, responsável legal pela marca </a:t>
            </a:r>
            <a:r>
              <a:rPr lang="pt-BR" sz="2200" b="1" dirty="0" smtClean="0">
                <a:latin typeface="Franklin Gothic Book (Títulos)"/>
              </a:rPr>
              <a:t>SPAM, </a:t>
            </a:r>
            <a:r>
              <a:rPr lang="pt-BR" sz="2200" b="1" dirty="0">
                <a:latin typeface="Franklin Gothic Book (Títulos)"/>
              </a:rPr>
              <a:t>não usou suas prerrogativas legais para proibir o uso do nome?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3347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Quarta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latin typeface="Franklin Gothic Book (Títulos)"/>
              </a:rPr>
              <a:t>Tendo em vista que o termo spam ganhou uma conotação negativa. Por que a </a:t>
            </a:r>
            <a:r>
              <a:rPr lang="pt-BR" sz="2200" b="1" dirty="0" err="1">
                <a:latin typeface="Franklin Gothic Book (Títulos)"/>
              </a:rPr>
              <a:t>Hormel</a:t>
            </a:r>
            <a:r>
              <a:rPr lang="pt-BR" sz="2200" b="1" dirty="0">
                <a:latin typeface="Franklin Gothic Book (Títulos)"/>
              </a:rPr>
              <a:t> </a:t>
            </a:r>
            <a:r>
              <a:rPr lang="pt-BR" sz="2200" b="1" dirty="0" err="1">
                <a:latin typeface="Franklin Gothic Book (Títulos)"/>
              </a:rPr>
              <a:t>Foods</a:t>
            </a:r>
            <a:r>
              <a:rPr lang="pt-BR" sz="2200" b="1" dirty="0">
                <a:latin typeface="Franklin Gothic Book (Títulos)"/>
              </a:rPr>
              <a:t>, responsável legal pela marca </a:t>
            </a:r>
            <a:r>
              <a:rPr lang="pt-BR" sz="2200" b="1" dirty="0" smtClean="0">
                <a:latin typeface="Franklin Gothic Book (Títulos)"/>
              </a:rPr>
              <a:t>SPAM, </a:t>
            </a:r>
            <a:r>
              <a:rPr lang="pt-BR" sz="2200" b="1" dirty="0">
                <a:latin typeface="Franklin Gothic Book (Títulos)"/>
              </a:rPr>
              <a:t>não usou suas prerrogativas legais para proibir o uso do nome?</a:t>
            </a:r>
            <a:endParaRPr lang="pt-BR" sz="2200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760040" y="4733528"/>
            <a:ext cx="7772400" cy="2124472"/>
          </a:xfrm>
          <a:prstGeom prst="rect">
            <a:avLst/>
          </a:prstGeom>
        </p:spPr>
        <p:txBody>
          <a:bodyPr anchor="t" anchorCtr="0">
            <a:normAutofit fontScale="625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1540" lvl="1" indent="-342900" algn="just" fontAlgn="base">
              <a:buFont typeface="Arial" panose="020B0604020202020204" pitchFamily="34" charset="0"/>
              <a:buChar char="•"/>
            </a:pPr>
            <a:r>
              <a:rPr lang="pt-BR" sz="3200" dirty="0">
                <a:latin typeface="Franklin Gothic Book (Títulos)"/>
              </a:rPr>
              <a:t>Resposta:</a:t>
            </a:r>
          </a:p>
          <a:p>
            <a:r>
              <a:rPr lang="pt-BR" sz="3200" dirty="0">
                <a:latin typeface="Franklin Gothic Book (Títulos)"/>
              </a:rPr>
              <a:t>	</a:t>
            </a:r>
            <a:r>
              <a:rPr lang="pt-BR" sz="3200" dirty="0" smtClean="0">
                <a:latin typeface="Franklin Gothic Book (Títulos)"/>
              </a:rPr>
              <a:t>Apesar </a:t>
            </a:r>
            <a:r>
              <a:rPr lang="pt-BR" sz="3200" dirty="0">
                <a:latin typeface="Franklin Gothic Book (Títulos)"/>
              </a:rPr>
              <a:t>da conotação negativa que o termo foi associado, </a:t>
            </a:r>
            <a:r>
              <a:rPr lang="pt-BR" sz="3200" dirty="0" smtClean="0">
                <a:latin typeface="Franklin Gothic Book (Títulos)"/>
              </a:rPr>
              <a:t>	a </a:t>
            </a:r>
            <a:r>
              <a:rPr lang="pt-BR" sz="3200" dirty="0">
                <a:latin typeface="Franklin Gothic Book (Títulos)"/>
              </a:rPr>
              <a:t>empresa não se importou com este fato, restringindo </a:t>
            </a:r>
            <a:r>
              <a:rPr lang="pt-BR" sz="3200" dirty="0" smtClean="0">
                <a:latin typeface="Franklin Gothic Book (Títulos)"/>
              </a:rPr>
              <a:t>	apenas </a:t>
            </a:r>
            <a:r>
              <a:rPr lang="pt-BR" sz="3200" dirty="0">
                <a:latin typeface="Franklin Gothic Book (Títulos)"/>
              </a:rPr>
              <a:t>que o termo SPAM, em </a:t>
            </a:r>
            <a:r>
              <a:rPr lang="pt-BR" sz="3200" dirty="0" smtClean="0">
                <a:latin typeface="Franklin Gothic Book (Títulos)"/>
              </a:rPr>
              <a:t>maiúsculo, </a:t>
            </a:r>
            <a:r>
              <a:rPr lang="pt-BR" sz="3200" dirty="0">
                <a:latin typeface="Franklin Gothic Book (Títulos)"/>
              </a:rPr>
              <a:t>fosse dedicado </a:t>
            </a:r>
            <a:r>
              <a:rPr lang="pt-BR" sz="3200" dirty="0" smtClean="0">
                <a:latin typeface="Franklin Gothic Book (Títulos)"/>
              </a:rPr>
              <a:t>	apenas </a:t>
            </a:r>
            <a:r>
              <a:rPr lang="pt-BR" sz="3200" dirty="0">
                <a:latin typeface="Franklin Gothic Book (Títulos)"/>
              </a:rPr>
              <a:t>à marca, não podendo ser utilizado para se referir </a:t>
            </a:r>
            <a:r>
              <a:rPr lang="pt-BR" sz="3200" dirty="0" smtClean="0">
                <a:latin typeface="Franklin Gothic Book (Títulos)"/>
              </a:rPr>
              <a:t>	à </a:t>
            </a:r>
            <a:r>
              <a:rPr lang="pt-BR" sz="3200" dirty="0">
                <a:latin typeface="Franklin Gothic Book (Títulos)"/>
              </a:rPr>
              <a:t>prática de envio de mensagens não solicitadas em </a:t>
            </a:r>
            <a:r>
              <a:rPr lang="pt-BR" sz="3200" dirty="0" smtClean="0">
                <a:latin typeface="Franklin Gothic Book (Títulos)"/>
              </a:rPr>
              <a:t>	massa.</a:t>
            </a:r>
            <a:r>
              <a:rPr lang="pt-BR" dirty="0"/>
              <a:t/>
            </a:r>
            <a:br>
              <a:rPr lang="pt-BR" dirty="0"/>
            </a:b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1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Quinta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latin typeface="Franklin Gothic Book (Títulos)"/>
              </a:rPr>
              <a:t>Existe alguma forma de garantir a total segurança contra o spam, isto é, existe uma técnica de defesa que garanta 100% de segurança?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33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Quinta Pergunta: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1745158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b="1" dirty="0">
                <a:latin typeface="Franklin Gothic Book (Títulos)"/>
              </a:rPr>
              <a:t>Existe alguma forma de garantir a total segurança contra o spam, isto é, existe uma técnica de defesa que garanta 100% de segurança?</a:t>
            </a:r>
            <a:endParaRPr lang="pt-BR" sz="2200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760040" y="4733528"/>
            <a:ext cx="7772400" cy="2007840"/>
          </a:xfrm>
          <a:prstGeom prst="rect">
            <a:avLst/>
          </a:prstGeom>
        </p:spPr>
        <p:txBody>
          <a:bodyPr anchor="t" anchorCtr="0">
            <a:normAutofit fontScale="92500" lnSpcReduction="1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1540" lvl="1" indent="-342900" algn="just" fontAlgn="base">
              <a:buFont typeface="Arial" panose="020B0604020202020204" pitchFamily="34" charset="0"/>
              <a:buChar char="•"/>
            </a:pPr>
            <a:r>
              <a:rPr lang="pt-BR" sz="2200" dirty="0">
                <a:latin typeface="Franklin Gothic Book (Títulos)"/>
              </a:rPr>
              <a:t>Resposta:</a:t>
            </a:r>
          </a:p>
          <a:p>
            <a:r>
              <a:rPr lang="pt-BR" sz="2200" dirty="0">
                <a:latin typeface="Franklin Gothic Book (Títulos)"/>
              </a:rPr>
              <a:t>	</a:t>
            </a:r>
            <a:r>
              <a:rPr lang="pt-BR" sz="2200" dirty="0" smtClean="0">
                <a:latin typeface="Franklin Gothic Book (Títulos)"/>
              </a:rPr>
              <a:t>Atualmente</a:t>
            </a:r>
            <a:r>
              <a:rPr lang="pt-BR" sz="2200" dirty="0">
                <a:latin typeface="Franklin Gothic Book (Títulos)"/>
              </a:rPr>
              <a:t>, com a velocidade que o spam </a:t>
            </a:r>
            <a:r>
              <a:rPr lang="pt-BR" sz="2200" dirty="0" smtClean="0">
                <a:latin typeface="Franklin Gothic Book (Títulos)"/>
              </a:rPr>
              <a:t>é criado </a:t>
            </a:r>
            <a:r>
              <a:rPr lang="pt-BR" sz="2200" dirty="0">
                <a:latin typeface="Franklin Gothic Book (Títulos)"/>
              </a:rPr>
              <a:t>e </a:t>
            </a:r>
            <a:r>
              <a:rPr lang="pt-BR" sz="2200" dirty="0" smtClean="0">
                <a:latin typeface="Franklin Gothic Book (Títulos)"/>
              </a:rPr>
              <a:t>	difundido</a:t>
            </a:r>
            <a:r>
              <a:rPr lang="pt-BR" sz="2200" dirty="0">
                <a:latin typeface="Franklin Gothic Book (Títulos)"/>
              </a:rPr>
              <a:t>, é cada vez mais complicado </a:t>
            </a:r>
            <a:r>
              <a:rPr lang="pt-BR" sz="2200" dirty="0" smtClean="0">
                <a:latin typeface="Franklin Gothic Book (Títulos)"/>
              </a:rPr>
              <a:t>criar técnicas </a:t>
            </a:r>
            <a:r>
              <a:rPr lang="pt-BR" sz="2200" dirty="0">
                <a:latin typeface="Franklin Gothic Book (Títulos)"/>
              </a:rPr>
              <a:t>de </a:t>
            </a:r>
            <a:r>
              <a:rPr lang="pt-BR" sz="2200" dirty="0" smtClean="0">
                <a:latin typeface="Franklin Gothic Book (Títulos)"/>
              </a:rPr>
              <a:t>	defesas </a:t>
            </a:r>
            <a:r>
              <a:rPr lang="pt-BR" sz="2200" dirty="0">
                <a:latin typeface="Franklin Gothic Book (Títulos)"/>
              </a:rPr>
              <a:t>100% seguras, </a:t>
            </a:r>
            <a:r>
              <a:rPr lang="pt-BR" sz="2200" dirty="0" smtClean="0">
                <a:latin typeface="Franklin Gothic Book (Títulos)"/>
              </a:rPr>
              <a:t>	mesmo </a:t>
            </a:r>
            <a:r>
              <a:rPr lang="pt-BR" sz="2200" dirty="0">
                <a:latin typeface="Franklin Gothic Book (Títulos)"/>
              </a:rPr>
              <a:t>nas </a:t>
            </a:r>
            <a:r>
              <a:rPr lang="pt-BR" sz="2200" dirty="0" smtClean="0">
                <a:latin typeface="Franklin Gothic Book (Títulos)"/>
              </a:rPr>
              <a:t>diferentes </a:t>
            </a:r>
            <a:r>
              <a:rPr lang="pt-BR" sz="2200" dirty="0">
                <a:latin typeface="Franklin Gothic Book (Títulos)"/>
              </a:rPr>
              <a:t>camadas </a:t>
            </a:r>
            <a:r>
              <a:rPr lang="pt-BR" sz="2200" dirty="0" smtClean="0">
                <a:latin typeface="Franklin Gothic Book (Títulos)"/>
              </a:rPr>
              <a:t>	de segurança</a:t>
            </a:r>
            <a:r>
              <a:rPr lang="pt-BR" sz="2200" dirty="0">
                <a:latin typeface="Franklin Gothic Book (Títulos)"/>
              </a:rPr>
              <a:t>.</a:t>
            </a:r>
            <a:r>
              <a:rPr lang="pt-BR" dirty="0"/>
              <a:t/>
            </a:r>
            <a:br>
              <a:rPr lang="pt-BR" dirty="0"/>
            </a:b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65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/>
          <a:lstStyle/>
          <a:p>
            <a:r>
              <a:rPr lang="pt-BR" dirty="0" smtClean="0"/>
              <a:t>Sumário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763962"/>
            <a:ext cx="7772400" cy="383339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Principais Tipos de Spam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Exemplos de Spam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Técnicas de Combate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Uma Aplicação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O Spam e as Leis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Conclusão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Bibliografia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2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smtClean="0"/>
              <a:t>Bibliografia: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82826"/>
            <a:ext cx="3849687" cy="349850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 smtClean="0"/>
              <a:t>Danilo </a:t>
            </a:r>
            <a:r>
              <a:rPr lang="pt-BR" sz="900" dirty="0"/>
              <a:t>M Taveira, Diogo M. F. Mattos e Otto C. M. B. Duarte. - Ferramenta para Analise de Características de Spams e Mecanismos </a:t>
            </a:r>
            <a:r>
              <a:rPr lang="pt-BR" sz="900" dirty="0" err="1"/>
              <a:t>Anti-Spam</a:t>
            </a:r>
            <a:r>
              <a:rPr lang="pt-BR" sz="900" dirty="0"/>
              <a:t> &lt;</a:t>
            </a:r>
            <a:r>
              <a:rPr lang="pt-BR" sz="900" dirty="0">
                <a:hlinkClick r:id="rId5"/>
              </a:rPr>
              <a:t>http://www.gta.ufrj.br/ftp/gta/TechReports/TaDu06.pdf</a:t>
            </a:r>
            <a:r>
              <a:rPr lang="pt-BR" sz="900" dirty="0"/>
              <a:t>&gt; acesso em: 15/5/2015</a:t>
            </a:r>
            <a:r>
              <a:rPr lang="pt-BR" sz="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/>
              <a:t>Danilo M Taveira, Igor M. Moraes, Marcelo G. Rubinstein e Otto C. M. B. Duarte. - Técnicas de Defesa Contra Spam &lt;</a:t>
            </a:r>
            <a:r>
              <a:rPr lang="pt-BR" sz="900" dirty="0">
                <a:hlinkClick r:id="rId6"/>
              </a:rPr>
              <a:t>http://www.gta.ufrj.br/ftp/gta/TechReports/TMRD06.pdf</a:t>
            </a:r>
            <a:r>
              <a:rPr lang="pt-BR" sz="900" dirty="0"/>
              <a:t>&gt; acesso em: 15/5/2015</a:t>
            </a:r>
            <a:r>
              <a:rPr lang="pt-BR" sz="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/>
              <a:t>Rafael J. C. </a:t>
            </a:r>
            <a:r>
              <a:rPr lang="pt-BR" sz="900" dirty="0" err="1"/>
              <a:t>Szendrodi</a:t>
            </a:r>
            <a:r>
              <a:rPr lang="pt-BR" sz="900" dirty="0"/>
              <a:t> - Spam, Suas origens, sua evolução e as técnicas para evitá-lo. &lt;</a:t>
            </a:r>
            <a:r>
              <a:rPr lang="pt-BR" sz="900" dirty="0">
                <a:hlinkClick r:id="rId7"/>
              </a:rPr>
              <a:t>http://www.gta.ufrj.br/grad/05_1/spam/szendro/</a:t>
            </a:r>
            <a:r>
              <a:rPr lang="pt-BR" sz="900" dirty="0"/>
              <a:t>&gt; acesso em: 15/5/2015</a:t>
            </a:r>
            <a:r>
              <a:rPr lang="pt-BR" sz="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/>
              <a:t>Mariana Sousa - Spam: provando que Bill Gates estava errado. &lt;</a:t>
            </a:r>
            <a:r>
              <a:rPr lang="pt-BR" sz="900" dirty="0">
                <a:hlinkClick r:id="rId8"/>
              </a:rPr>
              <a:t>http://imasters.com.br/midia-e-marketing-digital/email-marketing/spam-provando-que-bill-gates-estava-errado/?trace=1519021197&amp;source=home</a:t>
            </a:r>
            <a:r>
              <a:rPr lang="pt-BR" sz="900" dirty="0"/>
              <a:t>&gt; acesso em: 13/5/2015</a:t>
            </a:r>
            <a:r>
              <a:rPr lang="pt-BR" sz="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 err="1"/>
              <a:t>Wikipedia</a:t>
            </a:r>
            <a:r>
              <a:rPr lang="pt-BR" sz="900" dirty="0"/>
              <a:t>, a enciclopédia livre - Spam.&lt;</a:t>
            </a:r>
            <a:r>
              <a:rPr lang="pt-BR" sz="900" dirty="0">
                <a:hlinkClick r:id="rId9"/>
              </a:rPr>
              <a:t>https://pt.wikipedia.org/wiki/Spam</a:t>
            </a:r>
            <a:r>
              <a:rPr lang="pt-BR" sz="900" dirty="0"/>
              <a:t>&gt; acesso em: 10/5/2015</a:t>
            </a:r>
            <a:r>
              <a:rPr lang="pt-BR" sz="9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900" dirty="0" smtClean="0"/>
              <a:t>Michael </a:t>
            </a:r>
            <a:r>
              <a:rPr lang="pt-BR" sz="900" dirty="0" err="1" smtClean="0"/>
              <a:t>Vinther</a:t>
            </a:r>
            <a:r>
              <a:rPr lang="pt-BR" sz="900" dirty="0" smtClean="0"/>
              <a:t> - </a:t>
            </a:r>
            <a:r>
              <a:rPr lang="pt-BR" sz="900" dirty="0" err="1" smtClean="0"/>
              <a:t>Intelligent</a:t>
            </a:r>
            <a:r>
              <a:rPr lang="pt-BR" sz="900" dirty="0" smtClean="0"/>
              <a:t> </a:t>
            </a:r>
            <a:r>
              <a:rPr lang="pt-BR" sz="900" dirty="0" err="1" smtClean="0"/>
              <a:t>junk</a:t>
            </a:r>
            <a:r>
              <a:rPr lang="pt-BR" sz="900" dirty="0" smtClean="0"/>
              <a:t> mail </a:t>
            </a:r>
            <a:r>
              <a:rPr lang="pt-BR" sz="900" dirty="0" err="1" smtClean="0"/>
              <a:t>detection</a:t>
            </a:r>
            <a:r>
              <a:rPr lang="pt-BR" sz="900" dirty="0" smtClean="0"/>
              <a:t> </a:t>
            </a:r>
            <a:r>
              <a:rPr lang="pt-BR" sz="900" dirty="0" err="1" smtClean="0"/>
              <a:t>using</a:t>
            </a:r>
            <a:r>
              <a:rPr lang="pt-BR" sz="900" dirty="0" smtClean="0"/>
              <a:t> neural networks.&lt;</a:t>
            </a:r>
            <a:r>
              <a:rPr lang="pt-BR" sz="900" dirty="0" smtClean="0">
                <a:hlinkClick r:id="rId10"/>
              </a:rPr>
              <a:t>http://www.logicnet.dk/reports/JunkDetection/JunkDetection.pdf</a:t>
            </a:r>
            <a:r>
              <a:rPr lang="pt-BR" sz="900" dirty="0" smtClean="0"/>
              <a:t>&gt; acesso em: 15/5/2015.</a:t>
            </a:r>
            <a:endParaRPr lang="pt-BR" sz="900" dirty="0"/>
          </a:p>
        </p:txBody>
      </p:sp>
      <p:sp>
        <p:nvSpPr>
          <p:cNvPr id="12" name="Espaço Reservado para Texto 6"/>
          <p:cNvSpPr txBox="1">
            <a:spLocks/>
          </p:cNvSpPr>
          <p:nvPr/>
        </p:nvSpPr>
        <p:spPr>
          <a:xfrm>
            <a:off x="4970785" y="2852936"/>
            <a:ext cx="3849687" cy="3498502"/>
          </a:xfrm>
          <a:prstGeom prst="rect">
            <a:avLst/>
          </a:prstGeom>
        </p:spPr>
        <p:txBody>
          <a:bodyPr anchor="t" anchorCtr="0">
            <a:normAutofit fontScale="40000" lnSpcReduction="20000"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/>
              <a:t>John </a:t>
            </a:r>
            <a:r>
              <a:rPr lang="pt-BR" sz="2300" dirty="0" err="1"/>
              <a:t>Haves</a:t>
            </a:r>
            <a:r>
              <a:rPr lang="pt-BR" sz="2300" dirty="0"/>
              <a:t> - </a:t>
            </a:r>
            <a:r>
              <a:rPr lang="pt-BR" sz="2300" dirty="0" err="1"/>
              <a:t>Plenty</a:t>
            </a:r>
            <a:r>
              <a:rPr lang="pt-BR" sz="2300" dirty="0"/>
              <a:t> </a:t>
            </a:r>
            <a:r>
              <a:rPr lang="pt-BR" sz="2300" dirty="0" err="1"/>
              <a:t>Of</a:t>
            </a:r>
            <a:r>
              <a:rPr lang="pt-BR" sz="2300" dirty="0"/>
              <a:t> </a:t>
            </a:r>
            <a:r>
              <a:rPr lang="pt-BR" sz="2300" dirty="0" err="1"/>
              <a:t>Fish</a:t>
            </a:r>
            <a:r>
              <a:rPr lang="pt-BR" sz="2300" dirty="0"/>
              <a:t> </a:t>
            </a:r>
            <a:r>
              <a:rPr lang="pt-BR" sz="2300" dirty="0" err="1"/>
              <a:t>hooked</a:t>
            </a:r>
            <a:r>
              <a:rPr lang="pt-BR" sz="2300" dirty="0"/>
              <a:t> </a:t>
            </a:r>
            <a:r>
              <a:rPr lang="pt-BR" sz="2300" dirty="0" err="1"/>
              <a:t>by</a:t>
            </a:r>
            <a:r>
              <a:rPr lang="pt-BR" sz="2300" dirty="0"/>
              <a:t> </a:t>
            </a:r>
            <a:r>
              <a:rPr lang="pt-BR" sz="2300" dirty="0" err="1"/>
              <a:t>Canada's</a:t>
            </a:r>
            <a:r>
              <a:rPr lang="pt-BR" sz="2300" dirty="0"/>
              <a:t> </a:t>
            </a:r>
            <a:r>
              <a:rPr lang="pt-BR" sz="2300" dirty="0" err="1"/>
              <a:t>anti-spam</a:t>
            </a:r>
            <a:r>
              <a:rPr lang="pt-BR" sz="2300" dirty="0"/>
              <a:t> </a:t>
            </a:r>
            <a:r>
              <a:rPr lang="pt-BR" sz="2300" dirty="0" err="1"/>
              <a:t>laws</a:t>
            </a:r>
            <a:r>
              <a:rPr lang="pt-BR" sz="2300" dirty="0"/>
              <a:t>, faces 48k </a:t>
            </a:r>
            <a:r>
              <a:rPr lang="pt-BR" sz="2300" dirty="0" err="1"/>
              <a:t>penalty</a:t>
            </a:r>
            <a:r>
              <a:rPr lang="pt-BR" sz="2300" dirty="0"/>
              <a:t>.&lt;</a:t>
            </a:r>
            <a:r>
              <a:rPr lang="pt-BR" sz="2300" dirty="0">
                <a:hlinkClick r:id="rId11"/>
              </a:rPr>
              <a:t>https://nakedsecurity.sophos.com/2015/03/26/plenty-of-fish-hooked-by-canadas-anti-spam-laws-faces-48k-penalty/</a:t>
            </a:r>
            <a:r>
              <a:rPr lang="pt-BR" sz="2300" dirty="0"/>
              <a:t>&gt; acesso em: 11/5/2015</a:t>
            </a:r>
            <a:r>
              <a:rPr lang="pt-BR" sz="2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 err="1"/>
              <a:t>Wikipedia</a:t>
            </a:r>
            <a:r>
              <a:rPr lang="pt-BR" sz="2300" dirty="0"/>
              <a:t>, a enciclopédia livre - </a:t>
            </a:r>
            <a:r>
              <a:rPr lang="pt-BR" sz="2300" dirty="0" err="1"/>
              <a:t>Botnet</a:t>
            </a:r>
            <a:r>
              <a:rPr lang="pt-BR" sz="2300" dirty="0"/>
              <a:t>.&lt;</a:t>
            </a:r>
            <a:r>
              <a:rPr lang="pt-BR" sz="2300" dirty="0">
                <a:hlinkClick r:id="rId12"/>
              </a:rPr>
              <a:t>https://pt.wikipedia.org/wiki/Botnet</a:t>
            </a:r>
            <a:r>
              <a:rPr lang="pt-BR" sz="2300" dirty="0"/>
              <a:t>&gt; acesso em: 10/5/2015</a:t>
            </a:r>
            <a:r>
              <a:rPr lang="pt-BR" sz="2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 err="1"/>
              <a:t>Spamhaus</a:t>
            </a:r>
            <a:r>
              <a:rPr lang="pt-BR" sz="2300" dirty="0"/>
              <a:t> - The top 10 </a:t>
            </a:r>
            <a:r>
              <a:rPr lang="pt-BR" sz="2300" dirty="0" err="1"/>
              <a:t>Worst</a:t>
            </a:r>
            <a:r>
              <a:rPr lang="pt-BR" sz="2300" dirty="0"/>
              <a:t>.&lt;</a:t>
            </a:r>
            <a:r>
              <a:rPr lang="pt-BR" sz="2300" dirty="0">
                <a:hlinkClick r:id="rId13"/>
              </a:rPr>
              <a:t>https://www.spamhaus.org/statistics/networks/</a:t>
            </a:r>
            <a:r>
              <a:rPr lang="pt-BR" sz="2300" dirty="0"/>
              <a:t>&gt; acesso em: 15/5/2015</a:t>
            </a:r>
            <a:r>
              <a:rPr lang="pt-BR" sz="2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/>
              <a:t>Emil </a:t>
            </a:r>
            <a:r>
              <a:rPr lang="pt-BR" sz="2300" dirty="0" err="1"/>
              <a:t>Protalinski</a:t>
            </a:r>
            <a:r>
              <a:rPr lang="pt-BR" sz="2300" dirty="0"/>
              <a:t> - China passes </a:t>
            </a:r>
            <a:r>
              <a:rPr lang="pt-BR" sz="2300" dirty="0" err="1"/>
              <a:t>the</a:t>
            </a:r>
            <a:r>
              <a:rPr lang="pt-BR" sz="2300" dirty="0"/>
              <a:t> U.S. as </a:t>
            </a:r>
            <a:r>
              <a:rPr lang="pt-BR" sz="2300" dirty="0" err="1"/>
              <a:t>the</a:t>
            </a:r>
            <a:r>
              <a:rPr lang="pt-BR" sz="2300" dirty="0"/>
              <a:t> </a:t>
            </a:r>
            <a:r>
              <a:rPr lang="pt-BR" sz="2300" dirty="0" err="1"/>
              <a:t>world’s</a:t>
            </a:r>
            <a:r>
              <a:rPr lang="pt-BR" sz="2300" dirty="0"/>
              <a:t> </a:t>
            </a:r>
            <a:r>
              <a:rPr lang="pt-BR" sz="2300" dirty="0" err="1"/>
              <a:t>largest</a:t>
            </a:r>
            <a:r>
              <a:rPr lang="pt-BR" sz="2300" dirty="0"/>
              <a:t> </a:t>
            </a:r>
            <a:r>
              <a:rPr lang="pt-BR" sz="2300" dirty="0" err="1"/>
              <a:t>source</a:t>
            </a:r>
            <a:r>
              <a:rPr lang="pt-BR" sz="2300" dirty="0"/>
              <a:t> </a:t>
            </a:r>
            <a:r>
              <a:rPr lang="pt-BR" sz="2300" dirty="0" err="1"/>
              <a:t>of</a:t>
            </a:r>
            <a:r>
              <a:rPr lang="pt-BR" sz="2300" dirty="0"/>
              <a:t> spam, </a:t>
            </a:r>
            <a:r>
              <a:rPr lang="pt-BR" sz="2300" dirty="0" err="1"/>
              <a:t>again</a:t>
            </a:r>
            <a:r>
              <a:rPr lang="pt-BR" sz="2300" dirty="0"/>
              <a:t>.&lt;</a:t>
            </a:r>
            <a:r>
              <a:rPr lang="pt-BR" sz="2300" dirty="0">
                <a:hlinkClick r:id="rId14"/>
              </a:rPr>
              <a:t>http://venturebeat.com/2015/01/28/china-passes-the-u-s-as-the-worlds-largest-source-of-spam/</a:t>
            </a:r>
            <a:r>
              <a:rPr lang="pt-BR" sz="2300" dirty="0"/>
              <a:t>&gt; acesso em: 14/5/2015</a:t>
            </a:r>
            <a:r>
              <a:rPr lang="pt-BR" sz="2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 err="1"/>
              <a:t>Konstantin</a:t>
            </a:r>
            <a:r>
              <a:rPr lang="pt-BR" sz="2300" dirty="0"/>
              <a:t> </a:t>
            </a:r>
            <a:r>
              <a:rPr lang="pt-BR" sz="2300" dirty="0" err="1"/>
              <a:t>Tretyakov</a:t>
            </a:r>
            <a:r>
              <a:rPr lang="pt-BR" sz="2300" dirty="0"/>
              <a:t> - </a:t>
            </a:r>
            <a:r>
              <a:rPr lang="pt-BR" sz="2300" dirty="0" err="1"/>
              <a:t>Machine</a:t>
            </a:r>
            <a:r>
              <a:rPr lang="pt-BR" sz="2300" dirty="0"/>
              <a:t> Learning </a:t>
            </a:r>
            <a:r>
              <a:rPr lang="pt-BR" sz="2300" dirty="0" err="1"/>
              <a:t>Techniques</a:t>
            </a:r>
            <a:r>
              <a:rPr lang="pt-BR" sz="2300" dirty="0"/>
              <a:t> in Spam </a:t>
            </a:r>
            <a:r>
              <a:rPr lang="pt-BR" sz="2300" dirty="0" err="1"/>
              <a:t>Filtering</a:t>
            </a:r>
            <a:r>
              <a:rPr lang="pt-BR" sz="2300" dirty="0"/>
              <a:t>.&lt;</a:t>
            </a:r>
            <a:r>
              <a:rPr lang="pt-BR" sz="2300" dirty="0">
                <a:hlinkClick r:id="rId15"/>
              </a:rPr>
              <a:t>http://ats.cs.ut.ee/u/kt/hw/spam/spam.pdf</a:t>
            </a:r>
            <a:r>
              <a:rPr lang="pt-BR" sz="2300" dirty="0"/>
              <a:t>&gt; acesso em: 9/5/2015</a:t>
            </a:r>
            <a:r>
              <a:rPr lang="pt-BR" sz="23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300" dirty="0" err="1"/>
              <a:t>Mailinator</a:t>
            </a:r>
            <a:r>
              <a:rPr lang="pt-BR" sz="2300" dirty="0"/>
              <a:t> - </a:t>
            </a:r>
            <a:r>
              <a:rPr lang="pt-BR" sz="2300" dirty="0" err="1"/>
              <a:t>Free</a:t>
            </a:r>
            <a:r>
              <a:rPr lang="pt-BR" sz="2300" dirty="0"/>
              <a:t>. </a:t>
            </a:r>
            <a:r>
              <a:rPr lang="pt-BR" sz="2300" dirty="0" err="1"/>
              <a:t>Disposable</a:t>
            </a:r>
            <a:r>
              <a:rPr lang="pt-BR" sz="2300" dirty="0"/>
              <a:t>. </a:t>
            </a:r>
            <a:r>
              <a:rPr lang="pt-BR" sz="2300" dirty="0" err="1"/>
              <a:t>Email</a:t>
            </a:r>
            <a:r>
              <a:rPr lang="pt-BR" sz="2300" dirty="0"/>
              <a:t>.&lt;</a:t>
            </a:r>
            <a:r>
              <a:rPr lang="pt-BR" sz="2300" dirty="0">
                <a:hlinkClick r:id="rId16"/>
              </a:rPr>
              <a:t>https://mailinator.com/</a:t>
            </a:r>
            <a:r>
              <a:rPr lang="pt-BR" sz="2300" dirty="0"/>
              <a:t>&gt; acesso em: </a:t>
            </a:r>
            <a:r>
              <a:rPr lang="pt-BR" sz="2300" dirty="0" smtClean="0"/>
              <a:t>13/5/2015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066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/>
          <a:lstStyle/>
          <a:p>
            <a:r>
              <a:rPr lang="pt-BR" dirty="0" smtClean="0"/>
              <a:t>Introdução: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763962"/>
            <a:ext cx="7772400" cy="383339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O que é o Spam?</a:t>
            </a:r>
          </a:p>
          <a:p>
            <a:pPr marL="1005840" lvl="1" indent="-4572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Mensagem eletrônica não solicitada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Sua Origem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Carne suína enlatada 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err="1" smtClean="0">
                <a:solidFill>
                  <a:schemeClr val="accent1">
                    <a:lumMod val="75000"/>
                  </a:schemeClr>
                </a:solidFill>
              </a:rPr>
              <a:t>Monty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 Python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Acrônimos</a:t>
            </a:r>
            <a:endParaRPr lang="pt-BR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Evolução da Prática</a:t>
            </a:r>
            <a:endParaRPr lang="pt-BR" dirty="0" smtClean="0"/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Anos 60 - CTSS 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 1ª ocorrência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Anos 70 - </a:t>
            </a:r>
            <a:r>
              <a:rPr lang="pt-BR" sz="2200" dirty="0" err="1" smtClean="0">
                <a:solidFill>
                  <a:schemeClr val="accent1">
                    <a:lumMod val="75000"/>
                  </a:schemeClr>
                </a:solidFill>
              </a:rPr>
              <a:t>ARPANet</a:t>
            </a:r>
            <a:r>
              <a:rPr lang="pt-B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- 1ª mensagem de cunho comercial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accent1">
                    <a:lumMod val="75000"/>
                  </a:schemeClr>
                </a:solidFill>
              </a:rPr>
              <a:t>Anos 90  - Meios de negócio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/>
          <a:lstStyle/>
          <a:p>
            <a:r>
              <a:rPr lang="pt-BR" dirty="0" smtClean="0"/>
              <a:t>Principais Tipos</a:t>
            </a:r>
            <a:r>
              <a:rPr lang="pt-BR" dirty="0" smtClean="0"/>
              <a:t>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33293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Propagandas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Estelionato (</a:t>
            </a:r>
            <a:r>
              <a:rPr lang="pt-BR" sz="2800" dirty="0" err="1" smtClean="0"/>
              <a:t>phishing</a:t>
            </a:r>
            <a:r>
              <a:rPr lang="pt-BR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Golpes (</a:t>
            </a:r>
            <a:r>
              <a:rPr lang="pt-BR" sz="2800" dirty="0" err="1" smtClean="0"/>
              <a:t>scam</a:t>
            </a:r>
            <a:r>
              <a:rPr lang="pt-BR" sz="2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Programas Maliciosos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8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202204"/>
            <a:ext cx="8064897" cy="366700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73832"/>
            <a:ext cx="7772400" cy="1143000"/>
          </a:xfrm>
        </p:spPr>
        <p:txBody>
          <a:bodyPr>
            <a:normAutofit/>
          </a:bodyPr>
          <a:lstStyle/>
          <a:p>
            <a:r>
              <a:rPr lang="pt-BR" dirty="0"/>
              <a:t>Exemplos de </a:t>
            </a:r>
            <a:r>
              <a:rPr lang="pt-BR" dirty="0" smtClean="0"/>
              <a:t>Spam: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 flipV="1">
            <a:off x="110836" y="1842655"/>
            <a:ext cx="892566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635896" y="4345359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Figura 1 – Spam por SMS.</a:t>
            </a:r>
            <a:endParaRPr lang="pt-BR" sz="1400" dirty="0">
              <a:solidFill>
                <a:schemeClr val="accent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637025"/>
            <a:ext cx="3373148" cy="1816311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3707904" y="6433591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Figura 2 – Spam por SMS.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/>
              <a:t>Técnicas de </a:t>
            </a:r>
            <a:r>
              <a:rPr lang="pt-BR" dirty="0" smtClean="0"/>
              <a:t>Combate: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361736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A Nível de Usuário 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Análise da Mensagem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Aplicações Auxiliares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A Nível de Rede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Listas Negras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Filtros</a:t>
            </a:r>
          </a:p>
          <a:p>
            <a:pPr marL="891540" lvl="1" indent="-342900">
              <a:buFont typeface="Arial" panose="020B0604020202020204" pitchFamily="34" charset="0"/>
              <a:buChar char="•"/>
            </a:pPr>
            <a:r>
              <a:rPr lang="pt-BR" sz="2800" dirty="0" err="1" smtClean="0"/>
              <a:t>Auto-aprendizado</a:t>
            </a:r>
            <a:endParaRPr lang="pt-BR" sz="28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5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73832"/>
            <a:ext cx="7772400" cy="1143000"/>
          </a:xfrm>
        </p:spPr>
        <p:txBody>
          <a:bodyPr>
            <a:normAutofit/>
          </a:bodyPr>
          <a:lstStyle/>
          <a:p>
            <a:r>
              <a:rPr lang="pt-BR" dirty="0"/>
              <a:t>Uma </a:t>
            </a:r>
            <a:r>
              <a:rPr lang="pt-BR" dirty="0" smtClean="0"/>
              <a:t>Aplicação: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 flipV="1">
            <a:off x="110836" y="1842655"/>
            <a:ext cx="892566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1916832"/>
            <a:ext cx="6840761" cy="4520602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2881478" y="6433591"/>
            <a:ext cx="3562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</a:rPr>
              <a:t>Figura 3 – Algoritmo de detecção de Spam</a:t>
            </a:r>
            <a:endParaRPr lang="pt-BR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/>
              <a:t>O Spam e as </a:t>
            </a:r>
            <a:r>
              <a:rPr lang="pt-BR" dirty="0" smtClean="0"/>
              <a:t>Leis: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361736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Como o Spam é Visto no Mundo</a:t>
            </a:r>
          </a:p>
          <a:p>
            <a:endParaRPr lang="pt-B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Como o Spam é Visto no </a:t>
            </a:r>
            <a:r>
              <a:rPr lang="pt-BR" sz="2800" dirty="0" smtClean="0"/>
              <a:t>Brasil</a:t>
            </a:r>
          </a:p>
          <a:p>
            <a:endParaRPr lang="pt-B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Seus Impactos na Sociedade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7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0" ty="0" sx="55000" sy="6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77217"/>
            <a:ext cx="7772400" cy="820315"/>
          </a:xfrm>
        </p:spPr>
        <p:txBody>
          <a:bodyPr>
            <a:normAutofit/>
          </a:bodyPr>
          <a:lstStyle/>
          <a:p>
            <a:r>
              <a:rPr lang="pt-BR" dirty="0" smtClean="0"/>
              <a:t>Conclusão: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6498"/>
            <a:ext cx="2448272" cy="97226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9409"/>
            <a:ext cx="2877322" cy="817343"/>
          </a:xfrm>
          <a:prstGeom prst="rect">
            <a:avLst/>
          </a:prstGeom>
        </p:spPr>
      </p:pic>
      <p:sp>
        <p:nvSpPr>
          <p:cNvPr id="11" name="Espaço Reservado para Texto 6"/>
          <p:cNvSpPr>
            <a:spLocks noGrp="1"/>
          </p:cNvSpPr>
          <p:nvPr>
            <p:ph type="body" idx="1"/>
          </p:nvPr>
        </p:nvSpPr>
        <p:spPr>
          <a:xfrm>
            <a:off x="722313" y="2835970"/>
            <a:ext cx="7772400" cy="361736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O </a:t>
            </a:r>
            <a:r>
              <a:rPr lang="pt-BR" sz="2800" i="1" dirty="0" err="1"/>
              <a:t>spamming</a:t>
            </a:r>
            <a:r>
              <a:rPr lang="pt-BR" sz="2800" dirty="0"/>
              <a:t> é uma prática que polui a rede em todas as modalidades de acesso a serviços, informações e </a:t>
            </a:r>
            <a:r>
              <a:rPr lang="pt-BR" sz="2800" dirty="0" smtClean="0"/>
              <a:t>produtos.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A contribuição do estado ainda está muito aquém do necessário</a:t>
            </a:r>
            <a:r>
              <a:rPr lang="pt-BR" sz="28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é de extrema importância o investimento em técnicas que aumentem a eficácia contra a prática do </a:t>
            </a:r>
            <a:r>
              <a:rPr lang="pt-BR" sz="2800" dirty="0" smtClean="0"/>
              <a:t>Spam.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917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Personalizada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424</TotalTime>
  <Words>992</Words>
  <Application>Microsoft Office PowerPoint</Application>
  <PresentationFormat>Apresentação na tela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Capital Próprio</vt:lpstr>
      <vt:lpstr>Spam</vt:lpstr>
      <vt:lpstr>Sumário:</vt:lpstr>
      <vt:lpstr>Introdução:</vt:lpstr>
      <vt:lpstr>Principais Tipos:</vt:lpstr>
      <vt:lpstr>Exemplos de Spam:</vt:lpstr>
      <vt:lpstr>Técnicas de Combate:</vt:lpstr>
      <vt:lpstr>Uma Aplicação:</vt:lpstr>
      <vt:lpstr>O Spam e as Leis:</vt:lpstr>
      <vt:lpstr>Conclusão:</vt:lpstr>
      <vt:lpstr>Primeira Pergunta:</vt:lpstr>
      <vt:lpstr>Primeira Pergunta:</vt:lpstr>
      <vt:lpstr>Segunda Pergunta:</vt:lpstr>
      <vt:lpstr>Segunda Pergunta:</vt:lpstr>
      <vt:lpstr>Terceira Pergunta:</vt:lpstr>
      <vt:lpstr>Terceira Pergunta:</vt:lpstr>
      <vt:lpstr>Quarta Pergunta:</vt:lpstr>
      <vt:lpstr>Quarta Pergunta:</vt:lpstr>
      <vt:lpstr>Quinta Pergunta:</vt:lpstr>
      <vt:lpstr>Quinta Pergunta:</vt:lpstr>
      <vt:lpstr>Bibliografia: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Guilherme Avelino Viamonte</dc:creator>
  <cp:lastModifiedBy>Guilherme Avelino Viamonte</cp:lastModifiedBy>
  <cp:revision>19</cp:revision>
  <dcterms:created xsi:type="dcterms:W3CDTF">2015-06-19T01:56:12Z</dcterms:created>
  <dcterms:modified xsi:type="dcterms:W3CDTF">2015-06-19T09:06:18Z</dcterms:modified>
</cp:coreProperties>
</file>