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133818F-CA51-4D94-87F2-ADA644B0B1B8}">
  <a:tblStyle styleId="{9133818F-CA51-4D94-87F2-ADA644B0B1B8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63A74DB-777E-4999-83A2-64C120D49891}" styleName="Table_1">
    <a:wholeTbl>
      <a:tcStyle>
        <a:tcBdr>
          <a:left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7545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2831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85093" y="-119595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3635896" y="1383617"/>
            <a:ext cx="4680599" cy="4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090993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3979912" y="2085695"/>
            <a:ext cx="3992400" cy="4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76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67543" y="12216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  <p:cxnSp>
        <p:nvCxnSpPr>
          <p:cNvPr id="47" name="Shape 47"/>
          <p:cNvCxnSpPr/>
          <p:nvPr/>
        </p:nvCxnSpPr>
        <p:spPr>
          <a:xfrm>
            <a:off x="0" y="735545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Shape 48"/>
          <p:cNvCxnSpPr/>
          <p:nvPr/>
        </p:nvCxnSpPr>
        <p:spPr>
          <a:xfrm>
            <a:off x="0" y="4731989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930424" y="573527"/>
            <a:ext cx="72831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2831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67543" y="12216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26750" y="33450"/>
            <a:ext cx="9083099" cy="5070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789250" y="1180175"/>
            <a:ext cx="7290000" cy="93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66092"/>
              </a:buClr>
              <a:buSzPct val="25000"/>
              <a:buFont typeface="Calibri"/>
              <a:buNone/>
            </a:pPr>
            <a:r>
              <a:rPr lang="en" sz="55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Porque meu site caiu?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6122425" y="3397175"/>
            <a:ext cx="2618099" cy="108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Pedro Dupim</a:t>
            </a:r>
          </a:p>
          <a:p>
            <a:pPr marL="0" marR="0" lvl="0" indent="0" algn="ctr" rtl="0">
              <a:spcBef>
                <a:spcPts val="72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Riguel Góes</a:t>
            </a:r>
          </a:p>
          <a:p>
            <a:pPr marL="0" marR="0" lvl="0" indent="0" algn="ctr" rtl="0">
              <a:spcBef>
                <a:spcPts val="72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Thais Viana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894175" y="1777450"/>
            <a:ext cx="7184999" cy="19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366092"/>
              </a:buClr>
              <a:buSzPct val="25000"/>
              <a:buFont typeface="Calibri"/>
              <a:buNone/>
            </a:pPr>
            <a:r>
              <a:rPr lang="en" sz="36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Um estudo sobre Efeito Slashdot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e Flash Crowd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2581775" y="2328750"/>
            <a:ext cx="4180199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66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Prevenção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179511" y="951569"/>
            <a:ext cx="8712899" cy="2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9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Flash Crowd vs Ataque DDoS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79500" y="951577"/>
            <a:ext cx="8712899" cy="37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Trabalhos Relacionados</a:t>
            </a:r>
          </a:p>
        </p:txBody>
      </p:sp>
      <p:graphicFrame>
        <p:nvGraphicFramePr>
          <p:cNvPr id="176" name="Shape 176"/>
          <p:cNvGraphicFramePr/>
          <p:nvPr/>
        </p:nvGraphicFramePr>
        <p:xfrm>
          <a:off x="1985050" y="1576875"/>
          <a:ext cx="5248275" cy="2902400"/>
        </p:xfrm>
        <a:graphic>
          <a:graphicData uri="http://schemas.openxmlformats.org/drawingml/2006/table">
            <a:tbl>
              <a:tblPr>
                <a:noFill/>
                <a:tableStyleId>{9133818F-CA51-4D94-87F2-ADA644B0B1B8}</a:tableStyleId>
              </a:tblPr>
              <a:tblGrid>
                <a:gridCol w="1771650"/>
                <a:gridCol w="533400"/>
                <a:gridCol w="895350"/>
                <a:gridCol w="600075"/>
                <a:gridCol w="666750"/>
                <a:gridCol w="781050"/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Le,2007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OIKONOMOU, 2009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YU,2009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Jung,2002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Dantas,2013</a:t>
                      </a:r>
                    </a:p>
                  </a:txBody>
                  <a:tcPr marL="38525" marR="38525" marT="38525" marB="38525"/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Caracteriza ou Detecta DDoS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Caracteriza ou Detecta Flash Crowd/ Slashdot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Reduz Falso Positivo ou Falso Negativo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Utilizado o padrão de tráfego de rede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Análise do Comportamento humano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Uso de ferramentas de segurança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Característica de cliente (requisições, distribuição)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✔</a:t>
                      </a:r>
                    </a:p>
                  </a:txBody>
                  <a:tcPr marL="38525" marR="38525" marT="38525" marB="385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9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Flash Crowd vs Ataque DDoS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179500" y="951577"/>
            <a:ext cx="8712899" cy="37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diferenciar? Modelo de probabilidade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250" y="1790712"/>
            <a:ext cx="28860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4625" y="1852612"/>
            <a:ext cx="3952875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9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Flash Crowd vs Ataque DDoS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179500" y="951577"/>
            <a:ext cx="8712899" cy="37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225" y="775875"/>
            <a:ext cx="3971000" cy="390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0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[Prevenção] Estudo de Tráfego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179511" y="951569"/>
            <a:ext cx="8712899" cy="2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Estudo de Tráfego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400" y="1404925"/>
            <a:ext cx="3238500" cy="282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387" y="280492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5">
            <a:alphaModFix/>
          </a:blip>
          <a:srcRect r="27635"/>
          <a:stretch/>
        </p:blipFill>
        <p:spPr>
          <a:xfrm>
            <a:off x="4660150" y="1207770"/>
            <a:ext cx="4016376" cy="151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67550" y="141475"/>
            <a:ext cx="8112299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0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[Prevenção] Previsão de Demanda e Sazonalidade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2381373" y="1577200"/>
            <a:ext cx="3138600" cy="56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Previsão de demanda</a:t>
            </a:r>
          </a:p>
        </p:txBody>
      </p:sp>
      <p:sp>
        <p:nvSpPr>
          <p:cNvPr id="211" name="Shape 211"/>
          <p:cNvSpPr/>
          <p:nvPr/>
        </p:nvSpPr>
        <p:spPr>
          <a:xfrm>
            <a:off x="384449" y="2316675"/>
            <a:ext cx="1714199" cy="56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Benchmarking</a:t>
            </a:r>
          </a:p>
        </p:txBody>
      </p:sp>
      <p:sp>
        <p:nvSpPr>
          <p:cNvPr id="212" name="Shape 212"/>
          <p:cNvSpPr/>
          <p:nvPr/>
        </p:nvSpPr>
        <p:spPr>
          <a:xfrm>
            <a:off x="2381373" y="3165025"/>
            <a:ext cx="3138600" cy="56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Sazonalidade</a:t>
            </a:r>
          </a:p>
        </p:txBody>
      </p:sp>
      <p:sp>
        <p:nvSpPr>
          <p:cNvPr id="213" name="Shape 213"/>
          <p:cNvSpPr/>
          <p:nvPr/>
        </p:nvSpPr>
        <p:spPr>
          <a:xfrm>
            <a:off x="2218175" y="1392050"/>
            <a:ext cx="163200" cy="2544600"/>
          </a:xfrm>
          <a:prstGeom prst="leftBracket">
            <a:avLst>
              <a:gd name="adj" fmla="val 83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5897600" y="2882775"/>
            <a:ext cx="997500" cy="627599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Semanal</a:t>
            </a:r>
          </a:p>
        </p:txBody>
      </p:sp>
      <p:sp>
        <p:nvSpPr>
          <p:cNvPr id="215" name="Shape 215"/>
          <p:cNvSpPr/>
          <p:nvPr/>
        </p:nvSpPr>
        <p:spPr>
          <a:xfrm>
            <a:off x="7060258" y="2953774"/>
            <a:ext cx="997500" cy="627599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Mensal</a:t>
            </a:r>
          </a:p>
        </p:txBody>
      </p:sp>
      <p:sp>
        <p:nvSpPr>
          <p:cNvPr id="216" name="Shape 216"/>
          <p:cNvSpPr/>
          <p:nvPr/>
        </p:nvSpPr>
        <p:spPr>
          <a:xfrm>
            <a:off x="6331654" y="3581362"/>
            <a:ext cx="997500" cy="627599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Anual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0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[Prevenção] Simulação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179511" y="951569"/>
            <a:ext cx="8712899" cy="2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4" name="Shape 224"/>
          <p:cNvGraphicFramePr/>
          <p:nvPr/>
        </p:nvGraphicFramePr>
        <p:xfrm>
          <a:off x="320850" y="1434175"/>
          <a:ext cx="3896625" cy="2914525"/>
        </p:xfrm>
        <a:graphic>
          <a:graphicData uri="http://schemas.openxmlformats.org/drawingml/2006/table">
            <a:tbl>
              <a:tblPr>
                <a:noFill/>
                <a:tableStyleId>{763A74DB-777E-4999-83A2-64C120D49891}</a:tableStyleId>
              </a:tblPr>
              <a:tblGrid>
                <a:gridCol w="1494125"/>
                <a:gridCol w="1288100"/>
                <a:gridCol w="1114400"/>
              </a:tblGrid>
              <a:tr h="5145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Categorias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Tráfego não malicioso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Tráfego malicioso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Status da Rede 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Congestionado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Congestionado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Status do Servidor 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Sobrecarregado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Sobrecarregado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Resposta ao controle de tráfego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Reage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Não reage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Fonte de tráfego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Sobretudo web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Qualquer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Tamanho do fluxo de acessos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Vasto fluxo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Qualquer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Previsibilidade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Mais previsível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Inprevisível</a:t>
                      </a:r>
                    </a:p>
                  </a:txBody>
                  <a:tcPr marL="38150" marR="38150" marT="38150" marB="38150" anchor="ctr">
                    <a:lnL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" name="Shape 225"/>
          <p:cNvSpPr/>
          <p:nvPr/>
        </p:nvSpPr>
        <p:spPr>
          <a:xfrm>
            <a:off x="1097900" y="907175"/>
            <a:ext cx="2369399" cy="34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Tipos de Tráfego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700" y="907175"/>
            <a:ext cx="3141225" cy="200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6962" y="2849525"/>
            <a:ext cx="3650700" cy="176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0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[Prevenção] Simulação </a:t>
            </a:r>
            <a:r>
              <a:rPr lang="en" sz="24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(cont.)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79511" y="951569"/>
            <a:ext cx="8712899" cy="2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625" y="1531875"/>
            <a:ext cx="6045900" cy="31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2610425" y="951575"/>
            <a:ext cx="3132300" cy="34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Simulação de Ataques DDoS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000">
                <a:solidFill>
                  <a:srgbClr val="090993"/>
                </a:solidFill>
                <a:latin typeface="Calibri"/>
                <a:ea typeface="Calibri"/>
                <a:cs typeface="Calibri"/>
                <a:sym typeface="Calibri"/>
              </a:rPr>
              <a:t>Perguntas e Respostas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79511" y="951569"/>
            <a:ext cx="8712899" cy="2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1.	Qual a principal diferença entre efeito slashdot e flash crowd? </a:t>
            </a:r>
          </a:p>
        </p:txBody>
      </p:sp>
      <p:sp>
        <p:nvSpPr>
          <p:cNvPr id="244" name="Shape 244"/>
          <p:cNvSpPr/>
          <p:nvPr/>
        </p:nvSpPr>
        <p:spPr>
          <a:xfrm>
            <a:off x="587150" y="1512124"/>
            <a:ext cx="8089500" cy="7934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R: </a:t>
            </a:r>
            <a:r>
              <a:rPr lang="en">
                <a:solidFill>
                  <a:schemeClr val="dk1"/>
                </a:solidFill>
              </a:rPr>
              <a:t>Flash crowd é caracterizado por aumento de acessos a websites populares provocado por algum grande evento. </a:t>
            </a:r>
            <a:r>
              <a:rPr lang="en" dirty="0">
                <a:solidFill>
                  <a:schemeClr val="dk1"/>
                </a:solidFill>
              </a:rPr>
              <a:t>Enquanto no Slashdot, esse aumento é caracterizado por uma ou várias menções em feeds de notícias populares.</a:t>
            </a:r>
          </a:p>
        </p:txBody>
      </p:sp>
      <p:sp>
        <p:nvSpPr>
          <p:cNvPr id="245" name="Shape 245"/>
          <p:cNvSpPr/>
          <p:nvPr/>
        </p:nvSpPr>
        <p:spPr>
          <a:xfrm>
            <a:off x="179500" y="2701178"/>
            <a:ext cx="87128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2.	Cite três situações que podem causar aumento atípico no tráfego de um site ou serviço.</a:t>
            </a:r>
          </a:p>
        </p:txBody>
      </p:sp>
      <p:sp>
        <p:nvSpPr>
          <p:cNvPr id="246" name="Shape 246"/>
          <p:cNvSpPr/>
          <p:nvPr/>
        </p:nvSpPr>
        <p:spPr>
          <a:xfrm>
            <a:off x="587150" y="3525637"/>
            <a:ext cx="8089500" cy="7934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R: </a:t>
            </a:r>
            <a:r>
              <a:rPr lang="en">
                <a:solidFill>
                  <a:schemeClr val="dk1"/>
                </a:solidFill>
              </a:rPr>
              <a:t>Casos de Slashdotting (ou Efeito Slashdot), Flash Crowd e ataques DoS.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000">
                <a:solidFill>
                  <a:srgbClr val="090993"/>
                </a:solidFill>
                <a:latin typeface="Calibri"/>
                <a:ea typeface="Calibri"/>
                <a:cs typeface="Calibri"/>
                <a:sym typeface="Calibri"/>
              </a:rPr>
              <a:t>Perguntas e Respostas </a:t>
            </a:r>
            <a:r>
              <a:rPr lang="en" sz="2400">
                <a:solidFill>
                  <a:srgbClr val="090993"/>
                </a:solidFill>
                <a:latin typeface="Calibri"/>
                <a:ea typeface="Calibri"/>
                <a:cs typeface="Calibri"/>
                <a:sym typeface="Calibri"/>
              </a:rPr>
              <a:t>(cont.)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179511" y="951569"/>
            <a:ext cx="8712899" cy="2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" sz="1800" dirty="0">
                <a:solidFill>
                  <a:schemeClr val="dk1"/>
                </a:solidFill>
              </a:rPr>
              <a:t>3.	</a:t>
            </a:r>
            <a:r>
              <a:rPr lang="pt-BR" sz="1800" dirty="0"/>
              <a:t>No que consiste a sazonalidade e qual sua utilidade para a previsão de demanda de tráfego de um site?</a:t>
            </a:r>
            <a:endParaRPr lang="en" sz="1800" dirty="0">
              <a:solidFill>
                <a:schemeClr val="dk1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587150" y="1512124"/>
            <a:ext cx="8089500" cy="7934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 smtClean="0"/>
              <a:t>R: O </a:t>
            </a:r>
            <a:r>
              <a:rPr lang="pt-BR" dirty="0"/>
              <a:t>estudo da sazonalidade permite modelar o comportamento do tráfego em períodos atípicos, se comparados à média global. Através desta modelagem, é possível calcular uma previsão de demanda de tráfego para o site de forma a prever os picos de acesso nestes períodos atípicos. </a:t>
            </a:r>
            <a:endParaRPr lang="en" dirty="0"/>
          </a:p>
        </p:txBody>
      </p:sp>
      <p:sp>
        <p:nvSpPr>
          <p:cNvPr id="255" name="Shape 255"/>
          <p:cNvSpPr/>
          <p:nvPr/>
        </p:nvSpPr>
        <p:spPr>
          <a:xfrm>
            <a:off x="179511" y="2856569"/>
            <a:ext cx="8712899" cy="2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4.	No que consiste a simulação de ataques DDoS e qual sua utilidade?</a:t>
            </a:r>
          </a:p>
        </p:txBody>
      </p:sp>
      <p:sp>
        <p:nvSpPr>
          <p:cNvPr id="256" name="Shape 256"/>
          <p:cNvSpPr/>
          <p:nvPr/>
        </p:nvSpPr>
        <p:spPr>
          <a:xfrm>
            <a:off x="587150" y="3417125"/>
            <a:ext cx="8089500" cy="7934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/>
              <a:t>R: </a:t>
            </a:r>
            <a:r>
              <a:rPr lang="pt-BR" dirty="0"/>
              <a:t>Consiste na geração de tráfego com os atributos de um ataque </a:t>
            </a:r>
            <a:r>
              <a:rPr lang="pt-BR" dirty="0" err="1"/>
              <a:t>DDoS</a:t>
            </a:r>
            <a:r>
              <a:rPr lang="pt-BR" dirty="0"/>
              <a:t>. Esta simulação permite testar se o servidor é robusto o suficiente para suportar um ataque </a:t>
            </a:r>
            <a:r>
              <a:rPr lang="pt-BR" dirty="0" err="1"/>
              <a:t>DDoS</a:t>
            </a:r>
            <a:r>
              <a:rPr lang="pt-BR" dirty="0"/>
              <a:t>.</a:t>
            </a: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950" b="1" i="0" u="none" strike="noStrike" cap="none" baseline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467543" y="941952"/>
            <a:ext cx="8064899" cy="378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67945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Descrição</a:t>
            </a:r>
          </a:p>
          <a:p>
            <a:pPr marL="742950" marR="0" lvl="0" indent="-679450" algn="l" rtl="0">
              <a:lnSpc>
                <a:spcPct val="12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Cenários</a:t>
            </a:r>
          </a:p>
          <a:p>
            <a:pPr marL="1143000" marR="0" lvl="1" indent="-723900" algn="l" rtl="0">
              <a:lnSpc>
                <a:spcPct val="12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intencionais: </a:t>
            </a:r>
          </a:p>
          <a:p>
            <a:pPr marL="1143000" marR="0" lvl="1" indent="-622300" algn="l" rtl="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Font typeface="Calibri"/>
              <a:buNone/>
            </a:pPr>
            <a:endParaRPr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1" indent="-723900" algn="l" rtl="0">
              <a:lnSpc>
                <a:spcPct val="12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Intencionais: Ataques DDoS</a:t>
            </a:r>
          </a:p>
          <a:p>
            <a:pPr marL="742950" marR="0" lvl="0" indent="-692150" algn="l" rtl="0">
              <a:lnSpc>
                <a:spcPct val="12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Prevenção</a:t>
            </a:r>
          </a:p>
          <a:p>
            <a:pPr marL="1143000" marR="0" lvl="1" indent="-72390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Estudo de tráfego</a:t>
            </a:r>
          </a:p>
          <a:p>
            <a:pPr marL="1143000" marR="0" lvl="1" indent="-72390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Previsão de Demanda e Sazonalidade</a:t>
            </a:r>
          </a:p>
          <a:p>
            <a:pPr marL="1143000" marR="0" lvl="1" indent="-72390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 de Estresse</a:t>
            </a:r>
          </a:p>
          <a:p>
            <a:pPr marL="1143000" marR="0" lvl="1" indent="-72390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Prevenção a ataques DDoS</a:t>
            </a:r>
          </a:p>
          <a:p>
            <a:pPr marL="742950" marR="0" lvl="0" indent="-692150" algn="l" rtl="0">
              <a:lnSpc>
                <a:spcPct val="12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Perguntas</a:t>
            </a:r>
          </a:p>
          <a:p>
            <a:pPr marL="800100" marR="0" lvl="2" indent="0" algn="l" rtl="0">
              <a:lnSpc>
                <a:spcPct val="120000"/>
              </a:lnSpc>
              <a:spcBef>
                <a:spcPts val="36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Shape 96"/>
          <p:cNvGrpSpPr/>
          <p:nvPr/>
        </p:nvGrpSpPr>
        <p:grpSpPr>
          <a:xfrm>
            <a:off x="2319200" y="1481476"/>
            <a:ext cx="2973899" cy="989248"/>
            <a:chOff x="2452266" y="1888540"/>
            <a:chExt cx="2973899" cy="1318998"/>
          </a:xfrm>
        </p:grpSpPr>
        <p:sp>
          <p:nvSpPr>
            <p:cNvPr id="97" name="Shape 97"/>
            <p:cNvSpPr/>
            <p:nvPr/>
          </p:nvSpPr>
          <p:spPr>
            <a:xfrm>
              <a:off x="3150666" y="1888540"/>
              <a:ext cx="215999" cy="1142099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 txBox="1"/>
            <p:nvPr/>
          </p:nvSpPr>
          <p:spPr>
            <a:xfrm>
              <a:off x="2452266" y="1914838"/>
              <a:ext cx="2973899" cy="1292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800100" marR="0" lvl="2" indent="0" algn="l" rtl="0">
                <a:lnSpc>
                  <a:spcPct val="120000"/>
                </a:lnSpc>
                <a:spcBef>
                  <a:spcPts val="0"/>
                </a:spcBef>
                <a:buSzPct val="25000"/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Stephen Fry</a:t>
              </a:r>
            </a:p>
            <a:p>
              <a:pPr marL="800100" marR="0" lvl="2" indent="0" algn="l" rtl="0">
                <a:lnSpc>
                  <a:spcPct val="120000"/>
                </a:lnSpc>
                <a:spcBef>
                  <a:spcPts val="0"/>
                </a:spcBef>
                <a:buSzPct val="25000"/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Torres gêmeas</a:t>
              </a:r>
            </a:p>
            <a:p>
              <a:pPr marL="800100" marR="0" lvl="2" indent="0" algn="l" rtl="0">
                <a:lnSpc>
                  <a:spcPct val="120000"/>
                </a:lnSpc>
                <a:spcBef>
                  <a:spcPts val="0"/>
                </a:spcBef>
                <a:buSzPct val="25000"/>
                <a:buNone/>
              </a:pPr>
              <a:r>
                <a:rPr lang="en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Alg</a:t>
              </a: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en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edia</a:t>
              </a:r>
            </a:p>
            <a:p>
              <a:pPr marL="800100" marR="0" lvl="2" indent="0" algn="l" rtl="0">
                <a:lnSpc>
                  <a:spcPct val="120000"/>
                </a:lnSpc>
                <a:spcBef>
                  <a:spcPts val="0"/>
                </a:spcBef>
                <a:buNone/>
              </a:pPr>
              <a:endParaRPr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buNone/>
              </a:pPr>
              <a:endParaRPr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000">
                <a:solidFill>
                  <a:srgbClr val="090993"/>
                </a:solidFill>
                <a:latin typeface="Calibri"/>
                <a:ea typeface="Calibri"/>
                <a:cs typeface="Calibri"/>
                <a:sym typeface="Calibri"/>
              </a:rPr>
              <a:t>Perguntas e Respostas </a:t>
            </a:r>
            <a:r>
              <a:rPr lang="en" sz="2400">
                <a:solidFill>
                  <a:srgbClr val="090993"/>
                </a:solidFill>
                <a:latin typeface="Calibri"/>
                <a:ea typeface="Calibri"/>
                <a:cs typeface="Calibri"/>
                <a:sym typeface="Calibri"/>
              </a:rPr>
              <a:t>(cont.)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179511" y="951569"/>
            <a:ext cx="8712899" cy="2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5.	No que consiste a sazonalidade e qual sua utilidade para a previsão de demanda de tráfego de um site?</a:t>
            </a:r>
          </a:p>
        </p:txBody>
      </p:sp>
      <p:sp>
        <p:nvSpPr>
          <p:cNvPr id="264" name="Shape 264"/>
          <p:cNvSpPr/>
          <p:nvPr/>
        </p:nvSpPr>
        <p:spPr>
          <a:xfrm>
            <a:off x="587150" y="1816925"/>
            <a:ext cx="8089500" cy="7934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dk1"/>
                </a:solidFill>
              </a:rPr>
              <a:t>R: Consiste </a:t>
            </a:r>
            <a:r>
              <a:rPr lang="en" dirty="0">
                <a:solidFill>
                  <a:schemeClr val="dk1"/>
                </a:solidFill>
              </a:rPr>
              <a:t>na geração de tráfego com os atributos de um ataque DDoS, que requer que as seguintes condição sejam atendidas. E esta simulação permite testar se o servidor é robusto o suficiente para suportar um ataque DDoS.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899591" y="2031690"/>
            <a:ext cx="7283100" cy="85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>
                <a:solidFill>
                  <a:srgbClr val="090993"/>
                </a:solidFill>
                <a:latin typeface="Calibri"/>
                <a:ea typeface="Calibri"/>
                <a:cs typeface="Calibri"/>
                <a:sym typeface="Calibri"/>
              </a:rPr>
              <a:t>OBRIGADO!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95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Descrição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1016650" y="1527950"/>
            <a:ext cx="7854000" cy="28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é Efeito Slashdot?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que é Flash Crowd?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2381125" y="1071750"/>
            <a:ext cx="4213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Cenários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9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Não Intencionais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92415" y="5112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1467925" y="2315499"/>
            <a:ext cx="1885800" cy="56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Pico de tráfego</a:t>
            </a:r>
          </a:p>
        </p:txBody>
      </p:sp>
      <p:sp>
        <p:nvSpPr>
          <p:cNvPr id="120" name="Shape 120"/>
          <p:cNvSpPr/>
          <p:nvPr/>
        </p:nvSpPr>
        <p:spPr>
          <a:xfrm>
            <a:off x="4429623" y="1479225"/>
            <a:ext cx="3138600" cy="56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Lentidão na navegação</a:t>
            </a:r>
          </a:p>
        </p:txBody>
      </p:sp>
      <p:sp>
        <p:nvSpPr>
          <p:cNvPr id="121" name="Shape 121"/>
          <p:cNvSpPr/>
          <p:nvPr/>
        </p:nvSpPr>
        <p:spPr>
          <a:xfrm>
            <a:off x="4429623" y="3139626"/>
            <a:ext cx="3138600" cy="56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Indisponibilidade do serviço</a:t>
            </a:r>
          </a:p>
        </p:txBody>
      </p:sp>
      <p:sp>
        <p:nvSpPr>
          <p:cNvPr id="122" name="Shape 122"/>
          <p:cNvSpPr/>
          <p:nvPr/>
        </p:nvSpPr>
        <p:spPr>
          <a:xfrm>
            <a:off x="3151125" y="1605917"/>
            <a:ext cx="1177199" cy="5661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rot="10800000" flipH="1">
            <a:off x="3151125" y="3025295"/>
            <a:ext cx="1177199" cy="5661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9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Não Intencionais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79511" y="951569"/>
            <a:ext cx="8712899" cy="2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2302012" y="3504800"/>
            <a:ext cx="4467900" cy="3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100" b="1">
                <a:solidFill>
                  <a:schemeClr val="dk1"/>
                </a:solidFill>
              </a:rPr>
              <a:t>How Stephen Fry takes down entire websites with a single tweet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100" y="1232337"/>
            <a:ext cx="4257675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5200" y="1517312"/>
            <a:ext cx="4381500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9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Não Intencionais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79500" y="869501"/>
            <a:ext cx="8712899" cy="33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Ataque às Torres Gêmeas</a:t>
            </a:r>
          </a:p>
        </p:txBody>
      </p:sp>
      <p:sp>
        <p:nvSpPr>
          <p:cNvPr id="141" name="Shape 141"/>
          <p:cNvSpPr/>
          <p:nvPr/>
        </p:nvSpPr>
        <p:spPr>
          <a:xfrm>
            <a:off x="1371150" y="2227300"/>
            <a:ext cx="5879400" cy="2401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387" y="2739625"/>
            <a:ext cx="2586574" cy="17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8450" y="1207785"/>
            <a:ext cx="5022449" cy="1531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982" y="2114832"/>
            <a:ext cx="5252044" cy="123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9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Não Intencionais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79511" y="951569"/>
            <a:ext cx="8712899" cy="2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Algpedia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l="833"/>
          <a:stretch/>
        </p:blipFill>
        <p:spPr>
          <a:xfrm>
            <a:off x="413275" y="1732150"/>
            <a:ext cx="46291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 r="44021"/>
          <a:stretch/>
        </p:blipFill>
        <p:spPr>
          <a:xfrm>
            <a:off x="5042425" y="1893025"/>
            <a:ext cx="3564874" cy="150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67543" y="141480"/>
            <a:ext cx="7200900" cy="4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90993"/>
              </a:buClr>
              <a:buSzPct val="25000"/>
              <a:buFont typeface="Calibri"/>
              <a:buNone/>
            </a:pPr>
            <a:r>
              <a:rPr lang="en" sz="30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Intencionais: Ataque DDoS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516216" y="4731989"/>
            <a:ext cx="2160299" cy="4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79500" y="951615"/>
            <a:ext cx="8712899" cy="231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875" y="817687"/>
            <a:ext cx="4474149" cy="371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Apresentação na tela (16:9)</PresentationFormat>
  <Paragraphs>143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simple-light</vt:lpstr>
      <vt:lpstr>Tema do Office</vt:lpstr>
      <vt:lpstr>Porque meu site caiu?</vt:lpstr>
      <vt:lpstr>Agenda</vt:lpstr>
      <vt:lpstr>Descrição</vt:lpstr>
      <vt:lpstr>Apresentação do PowerPoint</vt:lpstr>
      <vt:lpstr>Não Intencionais</vt:lpstr>
      <vt:lpstr>Não Intencionais</vt:lpstr>
      <vt:lpstr>Não Intencionais</vt:lpstr>
      <vt:lpstr>Não Intencionais</vt:lpstr>
      <vt:lpstr>Intencionais: Ataque DDoS</vt:lpstr>
      <vt:lpstr>Prevenção</vt:lpstr>
      <vt:lpstr>Flash Crowd vs Ataque DDoS</vt:lpstr>
      <vt:lpstr>Flash Crowd vs Ataque DDoS</vt:lpstr>
      <vt:lpstr>Flash Crowd vs Ataque DDoS</vt:lpstr>
      <vt:lpstr>[Prevenção] Estudo de Tráfego</vt:lpstr>
      <vt:lpstr>[Prevenção] Previsão de Demanda e Sazonalidade</vt:lpstr>
      <vt:lpstr>[Prevenção] Simulação</vt:lpstr>
      <vt:lpstr>[Prevenção] Simulação (cont.)</vt:lpstr>
      <vt:lpstr>Perguntas e Respostas</vt:lpstr>
      <vt:lpstr>Perguntas e Respostas (cont.)</vt:lpstr>
      <vt:lpstr>Perguntas e Respostas (cont.)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Porque meu site caiu?</dc:title>
  <dc:creator>tviana</dc:creator>
  <cp:lastModifiedBy>tviana</cp:lastModifiedBy>
  <cp:revision>2</cp:revision>
  <dcterms:modified xsi:type="dcterms:W3CDTF">2015-06-19T15:00:06Z</dcterms:modified>
</cp:coreProperties>
</file>