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0" r:id="rId3"/>
    <p:sldId id="258" r:id="rId4"/>
    <p:sldId id="261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2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12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961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086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660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947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857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1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44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238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61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36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41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89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4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02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410FC-A244-4645-BD21-14BD65E568C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E7AD7B-FD93-497B-991D-667FE66F44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46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ta.ufrj.br/seminarios/CPE825/tutoriais/miguel/miguelSensorSeg.pdf" TargetMode="External"/><Relationship Id="rId2" Type="http://schemas.openxmlformats.org/officeDocument/2006/relationships/hyperlink" Target="http://www.sucesumt.org.br/mtdigital/anais/files/IntroducaoaRedesdeSensoressemFi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pages.dcc.ufmg.br/~loureiro/cm/docs/sbrc03.pdf" TargetMode="External"/><Relationship Id="rId5" Type="http://schemas.openxmlformats.org/officeDocument/2006/relationships/hyperlink" Target="http://doc.utwente.nl/46118/1/assessing_security-critical.pdf" TargetMode="External"/><Relationship Id="rId4" Type="http://schemas.openxmlformats.org/officeDocument/2006/relationships/hyperlink" Target="http://www.cs.colorado.edu/~rhan/EBSS_tech_report_CU_CS_951_03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nvergenciadigital.uol.com.br/cgi/cgilua.exe/sys/start.htm?infoid=38476&amp;sid=15" TargetMode="External"/><Relationship Id="rId2" Type="http://schemas.openxmlformats.org/officeDocument/2006/relationships/hyperlink" Target="http://grenoble.ime.usp.br/movel/roteamentosensore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pages.dcc.ufmg.br/~linnyer/ufmgnossensores.pdf" TargetMode="External"/><Relationship Id="rId5" Type="http://schemas.openxmlformats.org/officeDocument/2006/relationships/hyperlink" Target="http://www.teleco.com.br/pdfs/tutorialrssf.pdf" TargetMode="External"/><Relationship Id="rId4" Type="http://schemas.openxmlformats.org/officeDocument/2006/relationships/hyperlink" Target="http://homepages.dcc.ufmg.br/~mmvieira/publications/04mc-sbr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Vinicius\Downloads\Curso%20HTML\Projeto_Redes_Alpha_1.5\%20http:\www.rtic.com.br\artigos\v01n01\v01n01a08.pdf" TargetMode="External"/><Relationship Id="rId2" Type="http://schemas.openxmlformats.org/officeDocument/2006/relationships/hyperlink" Target="http://www2.ic.uff.br/~eoliveira/Publicacoes/ICECE_07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omepages.dcc.ufmg.br/~mmvieira/publications/etfaFinal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CSIRO_ScienceImage_3719_CSIROs_Fleck_wireless_sensor_network_technology.jpg" TargetMode="External"/><Relationship Id="rId7" Type="http://schemas.openxmlformats.org/officeDocument/2006/relationships/hyperlink" Target="http://doc.utwente.nl/46118/1/assessing_security-critical.pdf" TargetMode="External"/><Relationship Id="rId2" Type="http://schemas.openxmlformats.org/officeDocument/2006/relationships/hyperlink" Target="http://homepages.dcc.ufmg.br/~loureiro/cm/docs/sbrc0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omepages.dcc.ufmg.br/~linnyer/ufmgnossensores.pdf" TargetMode="External"/><Relationship Id="rId5" Type="http://schemas.openxmlformats.org/officeDocument/2006/relationships/hyperlink" Target="http://www.freefoto.com/preview/13-53-20/Sunset--Teesside-Industry" TargetMode="External"/><Relationship Id="rId4" Type="http://schemas.openxmlformats.org/officeDocument/2006/relationships/hyperlink" Target="https://commons.wikimedia.org/wiki/File:TransCore_RFID_reader_and_antenn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94560" y="1502664"/>
            <a:ext cx="9310052" cy="2262781"/>
          </a:xfrm>
        </p:spPr>
        <p:txBody>
          <a:bodyPr/>
          <a:lstStyle/>
          <a:p>
            <a:r>
              <a:rPr lang="pt-BR" dirty="0" smtClean="0"/>
              <a:t>Redes de Sensores sem Fio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200" dirty="0" smtClean="0"/>
              <a:t>Eric Oliveira  -  Roseli Araújo -  Vinícius </a:t>
            </a:r>
            <a:r>
              <a:rPr lang="pt-BR" sz="2200" dirty="0"/>
              <a:t>A. </a:t>
            </a:r>
            <a:r>
              <a:rPr lang="pt-BR" sz="2200" dirty="0" smtClean="0"/>
              <a:t>Alves</a:t>
            </a:r>
          </a:p>
          <a:p>
            <a:r>
              <a:rPr lang="pt-BR" sz="2200" dirty="0" smtClean="0"/>
              <a:t>Professor: Otto C. Muniz B. D.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8605965" y="6014867"/>
            <a:ext cx="3586035" cy="7273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dirty="0" smtClean="0"/>
              <a:t>Redes I – UFRJ   06/15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1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61593" y="1933582"/>
            <a:ext cx="4353863" cy="2321426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Ambiental</a:t>
            </a:r>
          </a:p>
          <a:p>
            <a:r>
              <a:rPr lang="pt-BR" sz="2800" dirty="0" smtClean="0"/>
              <a:t>Militar</a:t>
            </a:r>
          </a:p>
          <a:p>
            <a:r>
              <a:rPr lang="pt-BR" sz="2800" dirty="0" smtClean="0"/>
              <a:t>Industrial</a:t>
            </a:r>
            <a:endParaRPr lang="pt-BR" sz="2800" dirty="0"/>
          </a:p>
          <a:p>
            <a:r>
              <a:rPr lang="pt-BR" sz="2800" dirty="0" smtClean="0"/>
              <a:t>Medicina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812" y="1613542"/>
            <a:ext cx="4876800" cy="3657600"/>
          </a:xfrm>
          <a:prstGeom prst="rect">
            <a:avLst/>
          </a:prstGeom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048768" y="5299724"/>
            <a:ext cx="4299268" cy="64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100" i="1" dirty="0"/>
              <a:t>Figura 2 - "CSIRO </a:t>
            </a:r>
            <a:r>
              <a:rPr lang="pt-BR" sz="1100" i="1" dirty="0" err="1"/>
              <a:t>ScienceImage</a:t>
            </a:r>
            <a:r>
              <a:rPr lang="pt-BR" sz="1100" i="1" dirty="0"/>
              <a:t> 3719" [BROSNAN, CSIRO]</a:t>
            </a:r>
            <a:endParaRPr lang="pt-BR" sz="1100" b="1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1961592" y="4126454"/>
            <a:ext cx="4353863" cy="1407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/>
              <a:t>Internet das Coisas </a:t>
            </a:r>
          </a:p>
          <a:p>
            <a:r>
              <a:rPr lang="pt-BR" sz="2800" dirty="0" smtClean="0"/>
              <a:t>Cidades Inteligentes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00767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37021" y="1999488"/>
            <a:ext cx="8416451" cy="512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800" b="1" dirty="0" smtClean="0"/>
              <a:t>Condições para segurança</a:t>
            </a:r>
            <a:endParaRPr lang="pt-BR" sz="2800" b="1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257645" y="2714618"/>
            <a:ext cx="3862739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/>
              <a:t>Disponibilidade</a:t>
            </a:r>
          </a:p>
          <a:p>
            <a:r>
              <a:rPr lang="pt-BR" sz="2800" dirty="0"/>
              <a:t>Confidencialidade </a:t>
            </a:r>
            <a:endParaRPr lang="pt-BR" sz="2800" dirty="0" smtClean="0"/>
          </a:p>
          <a:p>
            <a:r>
              <a:rPr lang="pt-BR" sz="2800" dirty="0" smtClean="0"/>
              <a:t>Autenticidade</a:t>
            </a:r>
          </a:p>
          <a:p>
            <a:r>
              <a:rPr lang="pt-BR" sz="2800" dirty="0" smtClean="0"/>
              <a:t>Atualização</a:t>
            </a:r>
          </a:p>
          <a:p>
            <a:r>
              <a:rPr lang="pt-BR" sz="2800" dirty="0"/>
              <a:t>Integridade</a:t>
            </a:r>
            <a:endParaRPr lang="pt-BR" sz="28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048769" y="2859024"/>
            <a:ext cx="4704320" cy="296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pt-BR" sz="2800" b="1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6774781" y="2714618"/>
            <a:ext cx="4978308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 smtClean="0"/>
              <a:t>Resistência a manipulação nos nós</a:t>
            </a:r>
          </a:p>
          <a:p>
            <a:r>
              <a:rPr lang="pt-BR" sz="2800" dirty="0" smtClean="0"/>
              <a:t>Policiamento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9986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1134" y="294926"/>
            <a:ext cx="9781955" cy="1280890"/>
          </a:xfrm>
        </p:spPr>
        <p:txBody>
          <a:bodyPr/>
          <a:lstStyle/>
          <a:p>
            <a:r>
              <a:rPr lang="pt-BR" dirty="0"/>
              <a:t>Principais ataques em nível de roteamento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7048769" y="2859024"/>
            <a:ext cx="4704320" cy="296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pt-BR" sz="2800" b="1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362" y="1264555"/>
            <a:ext cx="7666101" cy="5062970"/>
          </a:xfrm>
          <a:prstGeom prst="rect">
            <a:avLst/>
          </a:prstGeom>
        </p:spPr>
      </p:pic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636959" y="6417854"/>
            <a:ext cx="3970593" cy="325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err="1"/>
              <a:t>Figura</a:t>
            </a:r>
            <a:r>
              <a:rPr lang="en-US" sz="1400" dirty="0"/>
              <a:t> 7 - "Attacks on routing" </a:t>
            </a:r>
            <a:r>
              <a:rPr lang="en-US" sz="1400" dirty="0" smtClean="0"/>
              <a:t>[</a:t>
            </a:r>
            <a:r>
              <a:rPr lang="en-US" sz="1400" dirty="0"/>
              <a:t>Law </a:t>
            </a:r>
            <a:r>
              <a:rPr lang="en-US" sz="1400" dirty="0" smtClean="0"/>
              <a:t>2002]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59114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6880" y="1487424"/>
            <a:ext cx="10168128" cy="519379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BERNDT, Alexandre. </a:t>
            </a:r>
            <a:r>
              <a:rPr lang="pt-BR" b="1" dirty="0"/>
              <a:t>Introdução a Redes de Sensores sem Fio (RSSF).</a:t>
            </a:r>
            <a:r>
              <a:rPr lang="pt-BR" dirty="0"/>
              <a:t> Departamento de Ciência da Computação, Universidade do Estado de Mato Grosso. Disponível em &lt;</a:t>
            </a:r>
            <a:r>
              <a:rPr lang="pt-BR" dirty="0">
                <a:hlinkClick r:id="rId2"/>
              </a:rPr>
              <a:t>link</a:t>
            </a:r>
            <a:r>
              <a:rPr lang="pt-BR" dirty="0"/>
              <a:t>&gt; Acesso em: 01 de junho de 2015.</a:t>
            </a:r>
          </a:p>
          <a:p>
            <a:r>
              <a:rPr lang="pt-BR" dirty="0"/>
              <a:t>CAMPISTA, Miguel Elias Mitre; DUARTE, Otto Carlos Muniz Bandeira. </a:t>
            </a:r>
            <a:r>
              <a:rPr lang="pt-BR" b="1" dirty="0"/>
              <a:t>Segurança em Redes de Sensores.</a:t>
            </a:r>
            <a:r>
              <a:rPr lang="pt-BR" dirty="0"/>
              <a:t> Grupo de Teleinformática e Automação, Universidade Federal do Rio de Janeiro. Disponível em &lt;</a:t>
            </a:r>
            <a:r>
              <a:rPr lang="pt-BR" dirty="0">
                <a:hlinkClick r:id="rId3"/>
              </a:rPr>
              <a:t>link</a:t>
            </a:r>
            <a:r>
              <a:rPr lang="pt-BR" dirty="0"/>
              <a:t>&gt; Acesso em: 01 de junho de 2015.</a:t>
            </a:r>
          </a:p>
          <a:p>
            <a:r>
              <a:rPr lang="pt-BR" dirty="0"/>
              <a:t>Deng, J., </a:t>
            </a:r>
            <a:r>
              <a:rPr lang="pt-BR" dirty="0" err="1"/>
              <a:t>Han</a:t>
            </a:r>
            <a:r>
              <a:rPr lang="pt-BR" dirty="0"/>
              <a:t>, R. e </a:t>
            </a:r>
            <a:r>
              <a:rPr lang="pt-BR" dirty="0" err="1"/>
              <a:t>Mishra</a:t>
            </a:r>
            <a:r>
              <a:rPr lang="pt-BR" dirty="0"/>
              <a:t>, S. (2003) “</a:t>
            </a:r>
            <a:r>
              <a:rPr lang="pt-BR" b="1" dirty="0" err="1"/>
              <a:t>Enhancing</a:t>
            </a:r>
            <a:r>
              <a:rPr lang="pt-BR" b="1" dirty="0"/>
              <a:t> Base </a:t>
            </a:r>
            <a:r>
              <a:rPr lang="pt-BR" b="1" dirty="0" err="1"/>
              <a:t>Station</a:t>
            </a:r>
            <a:r>
              <a:rPr lang="pt-BR" b="1" dirty="0"/>
              <a:t> Security in Wireless Sensor Networks</a:t>
            </a:r>
            <a:r>
              <a:rPr lang="pt-BR" dirty="0"/>
              <a:t>”, </a:t>
            </a:r>
            <a:r>
              <a:rPr lang="pt-BR" dirty="0" err="1"/>
              <a:t>Technical</a:t>
            </a:r>
            <a:r>
              <a:rPr lang="pt-BR" dirty="0"/>
              <a:t> </a:t>
            </a:r>
            <a:r>
              <a:rPr lang="pt-BR" dirty="0" err="1"/>
              <a:t>Report</a:t>
            </a:r>
            <a:r>
              <a:rPr lang="pt-BR" dirty="0"/>
              <a:t> CU-CS 951-03, </a:t>
            </a:r>
            <a:r>
              <a:rPr lang="pt-BR" dirty="0" err="1"/>
              <a:t>Department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Computer Science,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Colorado, Abril. Disponível em &lt;</a:t>
            </a:r>
            <a:r>
              <a:rPr lang="pt-BR" dirty="0">
                <a:hlinkClick r:id="rId4"/>
              </a:rPr>
              <a:t>link</a:t>
            </a:r>
            <a:r>
              <a:rPr lang="pt-BR" dirty="0"/>
              <a:t>&gt; Acesso em: 01 de junho de 2015.</a:t>
            </a:r>
          </a:p>
          <a:p>
            <a:r>
              <a:rPr lang="pt-BR" dirty="0"/>
              <a:t>LAW, Y., W., DULMAN, S., ETALLE, S. e HAVINGA, P. (2002). </a:t>
            </a:r>
            <a:r>
              <a:rPr lang="pt-BR" b="1" dirty="0" err="1"/>
              <a:t>Assessing</a:t>
            </a:r>
            <a:r>
              <a:rPr lang="pt-BR" b="1" dirty="0"/>
              <a:t> Security-</a:t>
            </a:r>
            <a:r>
              <a:rPr lang="pt-BR" b="1" dirty="0" err="1"/>
              <a:t>Critical</a:t>
            </a:r>
            <a:r>
              <a:rPr lang="pt-BR" b="1" dirty="0"/>
              <a:t> Energy-</a:t>
            </a:r>
            <a:r>
              <a:rPr lang="pt-BR" b="1" dirty="0" err="1"/>
              <a:t>Eficcient</a:t>
            </a:r>
            <a:r>
              <a:rPr lang="pt-BR" b="1" dirty="0"/>
              <a:t> Sensor Networks.</a:t>
            </a:r>
            <a:r>
              <a:rPr lang="pt-BR" dirty="0"/>
              <a:t>, 18th IFIP TC11 Int. Conf.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Information</a:t>
            </a:r>
            <a:r>
              <a:rPr lang="pt-BR" dirty="0"/>
              <a:t> Security, Security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Privacy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Age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Uncertainty</a:t>
            </a:r>
            <a:r>
              <a:rPr lang="pt-BR" dirty="0"/>
              <a:t> (SEC), Maio. Disponível em &lt;</a:t>
            </a:r>
            <a:r>
              <a:rPr lang="pt-BR" dirty="0">
                <a:hlinkClick r:id="rId5"/>
              </a:rPr>
              <a:t>link</a:t>
            </a:r>
            <a:r>
              <a:rPr lang="pt-BR" dirty="0"/>
              <a:t>&gt; Acesso em: 01 de junho de 2015.</a:t>
            </a:r>
          </a:p>
          <a:p>
            <a:r>
              <a:rPr lang="pt-BR" dirty="0"/>
              <a:t>LOUREIRO, </a:t>
            </a:r>
            <a:r>
              <a:rPr lang="pt-BR" dirty="0" err="1"/>
              <a:t>Antonio</a:t>
            </a:r>
            <a:r>
              <a:rPr lang="pt-BR" dirty="0"/>
              <a:t> A.F.; NOGUEIRA, José Marcos S.; RUIZ, </a:t>
            </a:r>
            <a:r>
              <a:rPr lang="pt-BR" dirty="0" err="1"/>
              <a:t>Linnyer</a:t>
            </a:r>
            <a:r>
              <a:rPr lang="pt-BR" dirty="0"/>
              <a:t> </a:t>
            </a:r>
            <a:r>
              <a:rPr lang="pt-BR" dirty="0" err="1"/>
              <a:t>Beatrys</a:t>
            </a:r>
            <a:r>
              <a:rPr lang="pt-BR" dirty="0"/>
              <a:t>; MINI, Raquel </a:t>
            </a:r>
            <a:r>
              <a:rPr lang="pt-BR" dirty="0" err="1"/>
              <a:t>Aparecidade</a:t>
            </a:r>
            <a:r>
              <a:rPr lang="pt-BR" dirty="0"/>
              <a:t> Freitas; NAKAMURA, Eduardo Freire; FIGUEIREDO, Carlos M. </a:t>
            </a:r>
            <a:r>
              <a:rPr lang="pt-BR" dirty="0" err="1"/>
              <a:t>Seródio</a:t>
            </a:r>
            <a:r>
              <a:rPr lang="pt-BR" dirty="0"/>
              <a:t>. </a:t>
            </a:r>
            <a:r>
              <a:rPr lang="pt-BR" b="1" dirty="0"/>
              <a:t>Redes de Sensores Sem Fio.</a:t>
            </a:r>
            <a:r>
              <a:rPr lang="pt-BR" dirty="0"/>
              <a:t> Departamento de Ciências da Computação, Universidade Federal de Minas Gerais. Disponível em &lt;</a:t>
            </a:r>
            <a:r>
              <a:rPr lang="pt-BR" dirty="0">
                <a:hlinkClick r:id="rId6"/>
              </a:rPr>
              <a:t>link</a:t>
            </a:r>
            <a:r>
              <a:rPr lang="pt-BR" dirty="0"/>
              <a:t>&gt; Acesso em: 01 de junho de 2015.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29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6880" y="1487424"/>
            <a:ext cx="10168128" cy="519379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LUZ, </a:t>
            </a:r>
            <a:r>
              <a:rPr lang="pt-BR" dirty="0" err="1"/>
              <a:t>Giulian</a:t>
            </a:r>
            <a:r>
              <a:rPr lang="pt-BR" dirty="0"/>
              <a:t> Dalton. </a:t>
            </a:r>
            <a:r>
              <a:rPr lang="pt-BR" b="1" dirty="0"/>
              <a:t>Roteamento em Redes de Sensores.</a:t>
            </a:r>
            <a:r>
              <a:rPr lang="pt-BR" dirty="0"/>
              <a:t> Tese de mestrado em Ciência da Computação. Instituto de Matemática e Estatística, Universidade de São Paulo. Disponível em &lt;</a:t>
            </a:r>
            <a:r>
              <a:rPr lang="pt-BR" dirty="0">
                <a:hlinkClick r:id="rId2"/>
              </a:rPr>
              <a:t>link</a:t>
            </a:r>
            <a:r>
              <a:rPr lang="pt-BR" dirty="0"/>
              <a:t>&gt; Acesso em: 01 de junho de 2015.</a:t>
            </a:r>
          </a:p>
          <a:p>
            <a:r>
              <a:rPr lang="pt-BR" dirty="0"/>
              <a:t>PRADO, Eduardo. </a:t>
            </a:r>
            <a:r>
              <a:rPr lang="pt-BR" b="1" dirty="0"/>
              <a:t>A Internet das Coisas terá um papel fundamental nas Cidades Inteligentes.</a:t>
            </a:r>
            <a:r>
              <a:rPr lang="pt-BR" dirty="0"/>
              <a:t> Convergência Digital, UOL. Disponível em &lt;</a:t>
            </a:r>
            <a:r>
              <a:rPr lang="pt-BR" dirty="0">
                <a:hlinkClick r:id="rId3"/>
              </a:rPr>
              <a:t>link</a:t>
            </a:r>
            <a:r>
              <a:rPr lang="pt-BR" dirty="0"/>
              <a:t>&gt; Acesso em: 01 de junho de 2015.</a:t>
            </a:r>
          </a:p>
          <a:p>
            <a:r>
              <a:rPr lang="pt-BR" dirty="0"/>
              <a:t>RUIZ, </a:t>
            </a:r>
            <a:r>
              <a:rPr lang="pt-BR" dirty="0" err="1"/>
              <a:t>Linnyer</a:t>
            </a:r>
            <a:r>
              <a:rPr lang="pt-BR" dirty="0"/>
              <a:t> </a:t>
            </a:r>
            <a:r>
              <a:rPr lang="pt-BR" dirty="0" err="1"/>
              <a:t>Beatrys</a:t>
            </a:r>
            <a:r>
              <a:rPr lang="pt-BR" dirty="0"/>
              <a:t>; CORREIA, Luiz Henrique A.; VIEIRA, Luiz Filipe M.; MACEDO, Daniel F.; NAKAMURA, Eduardo Freire; FIGUEIREDO, Carlos M. </a:t>
            </a:r>
            <a:r>
              <a:rPr lang="pt-BR" dirty="0" err="1"/>
              <a:t>Seródio</a:t>
            </a:r>
            <a:r>
              <a:rPr lang="pt-BR" dirty="0"/>
              <a:t>.;VIEIRA, Marcos Augusto M.; BECHELANE, Eduardo </a:t>
            </a:r>
            <a:r>
              <a:rPr lang="pt-BR" dirty="0" err="1"/>
              <a:t>Habib</a:t>
            </a:r>
            <a:r>
              <a:rPr lang="pt-BR" dirty="0"/>
              <a:t>; CAMARA, Daniel; LOUREIRO, </a:t>
            </a:r>
            <a:r>
              <a:rPr lang="pt-BR" dirty="0" err="1"/>
              <a:t>Antonio</a:t>
            </a:r>
            <a:r>
              <a:rPr lang="pt-BR" dirty="0"/>
              <a:t> A.F.; NOGUEIRA, José Marcos S.; SILVA, Diógenes C. da Jr; FERNANDES, Antônio. </a:t>
            </a:r>
            <a:r>
              <a:rPr lang="pt-BR" b="1" dirty="0"/>
              <a:t>Arquiteturas para Redes de Sensores Sem </a:t>
            </a:r>
            <a:r>
              <a:rPr lang="pt-BR" b="1" dirty="0" err="1"/>
              <a:t>Fio.</a:t>
            </a:r>
            <a:r>
              <a:rPr lang="pt-BR" dirty="0" err="1"/>
              <a:t>Departamento</a:t>
            </a:r>
            <a:r>
              <a:rPr lang="pt-BR" dirty="0"/>
              <a:t> de Ciências da Computação, Universidade Federal de Minas Gerais. Disponível em &lt;</a:t>
            </a:r>
            <a:r>
              <a:rPr lang="pt-BR" dirty="0">
                <a:hlinkClick r:id="rId4"/>
              </a:rPr>
              <a:t>link</a:t>
            </a:r>
            <a:r>
              <a:rPr lang="pt-BR" dirty="0"/>
              <a:t>&gt; Acesso em: 01 de junho de 2015.</a:t>
            </a:r>
          </a:p>
          <a:p>
            <a:r>
              <a:rPr lang="pt-BR" dirty="0"/>
              <a:t>ROCHA, João Wilson Vieira. </a:t>
            </a:r>
            <a:r>
              <a:rPr lang="pt-BR" b="1" dirty="0"/>
              <a:t>Rede de Sensores Sem Fio.</a:t>
            </a:r>
            <a:r>
              <a:rPr lang="pt-BR" dirty="0"/>
              <a:t> </a:t>
            </a:r>
            <a:r>
              <a:rPr lang="pt-BR" dirty="0" err="1"/>
              <a:t>Teleco</a:t>
            </a:r>
            <a:r>
              <a:rPr lang="pt-BR" dirty="0"/>
              <a:t> Consultoria. Disponível em &lt;</a:t>
            </a:r>
            <a:r>
              <a:rPr lang="pt-BR" dirty="0">
                <a:hlinkClick r:id="rId5"/>
              </a:rPr>
              <a:t>link</a:t>
            </a:r>
            <a:r>
              <a:rPr lang="pt-BR" dirty="0"/>
              <a:t>&gt; Acesso em: 01 de junho de 2015.</a:t>
            </a:r>
          </a:p>
          <a:p>
            <a:r>
              <a:rPr lang="pt-BR" dirty="0"/>
              <a:t>SILVA, Fabrício Aguiar; BRAGA, Thais Regina de M.; RUIZ, </a:t>
            </a:r>
            <a:r>
              <a:rPr lang="pt-BR" dirty="0" err="1"/>
              <a:t>Linnyer</a:t>
            </a:r>
            <a:r>
              <a:rPr lang="pt-BR" dirty="0"/>
              <a:t> </a:t>
            </a:r>
            <a:r>
              <a:rPr lang="pt-BR" dirty="0" err="1"/>
              <a:t>Beatrys</a:t>
            </a:r>
            <a:r>
              <a:rPr lang="pt-BR" dirty="0"/>
              <a:t>; NOGUEIRA, José Marcos S. </a:t>
            </a:r>
            <a:r>
              <a:rPr lang="pt-BR" b="1" dirty="0"/>
              <a:t>Tecnologia nos Nós Sensores Sem Fio</a:t>
            </a:r>
            <a:r>
              <a:rPr lang="pt-BR" dirty="0"/>
              <a:t>. Departamento de Ciências da Computação, Universidade Federal de Minas Gerais. Disponível em &lt;</a:t>
            </a:r>
            <a:r>
              <a:rPr lang="pt-BR" dirty="0">
                <a:hlinkClick r:id="rId6"/>
              </a:rPr>
              <a:t>link</a:t>
            </a:r>
            <a:r>
              <a:rPr lang="pt-BR" dirty="0"/>
              <a:t>&gt; Acesso em: 01 de junho de 2015.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79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6880" y="1487424"/>
            <a:ext cx="10168128" cy="5193792"/>
          </a:xfrm>
        </p:spPr>
        <p:txBody>
          <a:bodyPr>
            <a:normAutofit/>
          </a:bodyPr>
          <a:lstStyle/>
          <a:p>
            <a:r>
              <a:rPr lang="pt-BR" dirty="0"/>
              <a:t>SEIDEL, </a:t>
            </a:r>
            <a:r>
              <a:rPr lang="pt-BR" dirty="0" err="1"/>
              <a:t>Cloves</a:t>
            </a:r>
            <a:r>
              <a:rPr lang="pt-BR" dirty="0"/>
              <a:t>; FERREIRA, Fernando Macêdo; OLIVEIRA, </a:t>
            </a:r>
            <a:r>
              <a:rPr lang="pt-BR" dirty="0" err="1"/>
              <a:t>Etienne</a:t>
            </a:r>
            <a:r>
              <a:rPr lang="pt-BR" dirty="0"/>
              <a:t> César Ribeiro de. </a:t>
            </a:r>
            <a:r>
              <a:rPr lang="pt-BR" b="1" dirty="0"/>
              <a:t>Aplicação de redes de sensores sem fio (</a:t>
            </a:r>
            <a:r>
              <a:rPr lang="pt-BR" b="1" dirty="0" err="1"/>
              <a:t>RSSFs</a:t>
            </a:r>
            <a:r>
              <a:rPr lang="pt-BR" b="1" dirty="0"/>
              <a:t>) para engenharia ambiental</a:t>
            </a:r>
            <a:r>
              <a:rPr lang="pt-BR" dirty="0"/>
              <a:t>. Universidade do Grande Rio. Disponível em &lt;</a:t>
            </a:r>
            <a:r>
              <a:rPr lang="pt-BR" dirty="0">
                <a:hlinkClick r:id="rId2"/>
              </a:rPr>
              <a:t>link</a:t>
            </a:r>
            <a:r>
              <a:rPr lang="pt-BR" dirty="0"/>
              <a:t>&gt; Acesso em: 01 de junho de 2015.</a:t>
            </a:r>
          </a:p>
          <a:p>
            <a:r>
              <a:rPr lang="pt-BR" dirty="0"/>
              <a:t>SOUSA, Marcelo Portela; LOPES, </a:t>
            </a:r>
            <a:r>
              <a:rPr lang="pt-BR" dirty="0" err="1"/>
              <a:t>Waslon</a:t>
            </a:r>
            <a:r>
              <a:rPr lang="pt-BR" dirty="0"/>
              <a:t> </a:t>
            </a:r>
            <a:r>
              <a:rPr lang="pt-BR" dirty="0" err="1"/>
              <a:t>Terllizzie</a:t>
            </a:r>
            <a:r>
              <a:rPr lang="pt-BR" dirty="0"/>
              <a:t> A. </a:t>
            </a:r>
            <a:r>
              <a:rPr lang="pt-BR" b="1" dirty="0"/>
              <a:t>Desafios em Redes de Sensores sem Fio.</a:t>
            </a:r>
            <a:r>
              <a:rPr lang="pt-BR" dirty="0"/>
              <a:t> Instituto de Estudos Avançados em Comunicações, Universidade Federal de Campina Grande. Publicado na Revista de Tecnologia da Informação e Comunicação, Número 1, Outubro 2011. Disponível em &lt;</a:t>
            </a:r>
            <a:r>
              <a:rPr lang="pt-BR" dirty="0">
                <a:hlinkClick r:id="rId3"/>
              </a:rPr>
              <a:t>link</a:t>
            </a:r>
            <a:r>
              <a:rPr lang="pt-BR" dirty="0"/>
              <a:t>&gt; Acesso em: 01 de junho de 2015.</a:t>
            </a:r>
          </a:p>
          <a:p>
            <a:r>
              <a:rPr lang="pt-BR" dirty="0"/>
              <a:t>Vieira, Marcos. A. M., da Silva Junior, D. C., Jr., C. N. C., </a:t>
            </a:r>
            <a:r>
              <a:rPr lang="pt-BR" dirty="0" err="1"/>
              <a:t>and</a:t>
            </a:r>
            <a:r>
              <a:rPr lang="pt-BR" dirty="0"/>
              <a:t> da Mata, J. M. (2003). </a:t>
            </a:r>
            <a:r>
              <a:rPr lang="pt-BR" b="1" dirty="0" err="1"/>
              <a:t>Survey</a:t>
            </a:r>
            <a:r>
              <a:rPr lang="pt-BR" b="1" dirty="0"/>
              <a:t> </a:t>
            </a:r>
            <a:r>
              <a:rPr lang="pt-BR" b="1" dirty="0" err="1"/>
              <a:t>on</a:t>
            </a:r>
            <a:r>
              <a:rPr lang="pt-BR" b="1" dirty="0"/>
              <a:t> wireless sensor network </a:t>
            </a:r>
            <a:r>
              <a:rPr lang="pt-BR" b="1" dirty="0" err="1"/>
              <a:t>devices</a:t>
            </a:r>
            <a:r>
              <a:rPr lang="pt-BR" b="1" dirty="0"/>
              <a:t>.</a:t>
            </a:r>
            <a:r>
              <a:rPr lang="pt-BR" dirty="0"/>
              <a:t> In IEEE </a:t>
            </a:r>
            <a:r>
              <a:rPr lang="pt-BR" dirty="0" err="1"/>
              <a:t>Conference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Emerging</a:t>
            </a:r>
            <a:r>
              <a:rPr lang="pt-BR" dirty="0"/>
              <a:t> Technologies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Factory</a:t>
            </a:r>
            <a:r>
              <a:rPr lang="pt-BR" dirty="0"/>
              <a:t> </a:t>
            </a:r>
            <a:r>
              <a:rPr lang="pt-BR" dirty="0" err="1"/>
              <a:t>Automation.Disponível</a:t>
            </a:r>
            <a:r>
              <a:rPr lang="pt-BR" dirty="0"/>
              <a:t> em &lt;</a:t>
            </a:r>
            <a:r>
              <a:rPr lang="pt-BR" dirty="0">
                <a:hlinkClick r:id="rId4"/>
              </a:rPr>
              <a:t>link</a:t>
            </a:r>
            <a:r>
              <a:rPr lang="pt-BR" dirty="0"/>
              <a:t>&gt; Acesso em: 01 de junho de 2015.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901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 de Figuras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06880" y="1487424"/>
            <a:ext cx="10168128" cy="5193792"/>
          </a:xfrm>
        </p:spPr>
        <p:txBody>
          <a:bodyPr>
            <a:normAutofit/>
          </a:bodyPr>
          <a:lstStyle/>
          <a:p>
            <a:r>
              <a:rPr lang="pt-BR" dirty="0"/>
              <a:t>Figura 1 - "Redes de sensores sem fio devem se tornar cada vez mais disponíveis nas mais diferentes aplicações", </a:t>
            </a:r>
            <a:br>
              <a:rPr lang="pt-BR" dirty="0"/>
            </a:br>
            <a:r>
              <a:rPr lang="pt-BR" dirty="0"/>
              <a:t>LOUREIRO, Página 2, </a:t>
            </a:r>
            <a:r>
              <a:rPr lang="pt-BR" dirty="0">
                <a:hlinkClick r:id="rId2"/>
              </a:rPr>
              <a:t>link</a:t>
            </a:r>
            <a:endParaRPr lang="pt-BR" dirty="0"/>
          </a:p>
          <a:p>
            <a:r>
              <a:rPr lang="pt-BR" dirty="0"/>
              <a:t>Figura 2 - "CSIRO </a:t>
            </a:r>
            <a:r>
              <a:rPr lang="pt-BR" dirty="0" err="1"/>
              <a:t>ScienceImage</a:t>
            </a:r>
            <a:r>
              <a:rPr lang="pt-BR" dirty="0"/>
              <a:t> 3719 </a:t>
            </a:r>
            <a:r>
              <a:rPr lang="pt-BR" dirty="0" err="1"/>
              <a:t>CSIROs</a:t>
            </a:r>
            <a:r>
              <a:rPr lang="pt-BR" dirty="0"/>
              <a:t> </a:t>
            </a:r>
            <a:r>
              <a:rPr lang="pt-BR" dirty="0" err="1"/>
              <a:t>Fleck</a:t>
            </a:r>
            <a:r>
              <a:rPr lang="pt-BR" dirty="0"/>
              <a:t> wireless sensor network </a:t>
            </a:r>
            <a:r>
              <a:rPr lang="pt-BR" dirty="0" err="1"/>
              <a:t>technology</a:t>
            </a:r>
            <a:r>
              <a:rPr lang="pt-BR" dirty="0"/>
              <a:t>" BROSNAN, </a:t>
            </a:r>
            <a:r>
              <a:rPr lang="pt-BR" dirty="0" err="1"/>
              <a:t>Stepahn</a:t>
            </a:r>
            <a:r>
              <a:rPr lang="pt-BR" dirty="0"/>
              <a:t>, CSIRO. </a:t>
            </a:r>
            <a:r>
              <a:rPr lang="pt-BR" dirty="0">
                <a:hlinkClick r:id="rId3"/>
              </a:rPr>
              <a:t>link</a:t>
            </a:r>
            <a:endParaRPr lang="pt-BR" dirty="0"/>
          </a:p>
          <a:p>
            <a:r>
              <a:rPr lang="pt-BR" dirty="0"/>
              <a:t>Figura 3 - "</a:t>
            </a:r>
            <a:r>
              <a:rPr lang="pt-BR" dirty="0" err="1"/>
              <a:t>TransCore</a:t>
            </a:r>
            <a:r>
              <a:rPr lang="pt-BR" dirty="0"/>
              <a:t> RFID </a:t>
            </a:r>
            <a:r>
              <a:rPr lang="pt-BR" dirty="0" err="1"/>
              <a:t>reader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antenna</a:t>
            </a:r>
            <a:r>
              <a:rPr lang="pt-BR" dirty="0"/>
              <a:t>", </a:t>
            </a:r>
            <a:r>
              <a:rPr lang="pt-BR" dirty="0" err="1"/>
              <a:t>Wikipedia</a:t>
            </a:r>
            <a:r>
              <a:rPr lang="pt-BR" dirty="0"/>
              <a:t>, </a:t>
            </a:r>
            <a:r>
              <a:rPr lang="pt-BR" dirty="0">
                <a:hlinkClick r:id="rId4"/>
              </a:rPr>
              <a:t>link</a:t>
            </a:r>
            <a:endParaRPr lang="pt-BR" dirty="0"/>
          </a:p>
          <a:p>
            <a:r>
              <a:rPr lang="pt-BR" dirty="0"/>
              <a:t>Figura 3 - "</a:t>
            </a:r>
            <a:r>
              <a:rPr lang="pt-BR" dirty="0" err="1"/>
              <a:t>Sunset</a:t>
            </a:r>
            <a:r>
              <a:rPr lang="pt-BR" dirty="0"/>
              <a:t>, </a:t>
            </a:r>
            <a:r>
              <a:rPr lang="pt-BR" dirty="0" err="1"/>
              <a:t>Teesside</a:t>
            </a:r>
            <a:r>
              <a:rPr lang="pt-BR" dirty="0"/>
              <a:t> </a:t>
            </a:r>
            <a:r>
              <a:rPr lang="pt-BR" dirty="0" err="1"/>
              <a:t>Industry</a:t>
            </a:r>
            <a:r>
              <a:rPr lang="pt-BR" dirty="0"/>
              <a:t>", </a:t>
            </a:r>
            <a:r>
              <a:rPr lang="pt-BR" dirty="0" err="1"/>
              <a:t>FreeFoto</a:t>
            </a:r>
            <a:r>
              <a:rPr lang="pt-BR" dirty="0"/>
              <a:t>, </a:t>
            </a:r>
            <a:r>
              <a:rPr lang="pt-BR" dirty="0">
                <a:hlinkClick r:id="rId5"/>
              </a:rPr>
              <a:t>link</a:t>
            </a:r>
            <a:endParaRPr lang="pt-BR" dirty="0"/>
          </a:p>
          <a:p>
            <a:r>
              <a:rPr lang="pt-BR" dirty="0"/>
              <a:t>Figura 5 - "Principais componentes do nó sensor sem fio", RUIZ, Página 2, </a:t>
            </a:r>
            <a:r>
              <a:rPr lang="pt-BR" dirty="0">
                <a:hlinkClick r:id="rId6"/>
              </a:rPr>
              <a:t>link</a:t>
            </a:r>
            <a:endParaRPr lang="pt-BR" dirty="0"/>
          </a:p>
          <a:p>
            <a:r>
              <a:rPr lang="pt-BR" dirty="0"/>
              <a:t>Figura 6 - "Modelos de rede com nodos gateway e </a:t>
            </a:r>
            <a:r>
              <a:rPr lang="pt-BR" dirty="0" err="1"/>
              <a:t>sink</a:t>
            </a:r>
            <a:r>
              <a:rPr lang="pt-BR" dirty="0"/>
              <a:t>", LOUREIRO, Página 11 </a:t>
            </a:r>
            <a:r>
              <a:rPr lang="pt-BR" dirty="0">
                <a:hlinkClick r:id="rId2"/>
              </a:rPr>
              <a:t>link</a:t>
            </a:r>
            <a:endParaRPr lang="pt-BR" dirty="0"/>
          </a:p>
          <a:p>
            <a:r>
              <a:rPr lang="pt-BR" dirty="0"/>
              <a:t>Figura 7 - "</a:t>
            </a:r>
            <a:r>
              <a:rPr lang="pt-BR" dirty="0" err="1"/>
              <a:t>Attacks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routing</a:t>
            </a:r>
            <a:r>
              <a:rPr lang="pt-BR" dirty="0"/>
              <a:t>", LAW 2002, adaptada, Página 2, </a:t>
            </a:r>
            <a:r>
              <a:rPr lang="pt-BR" dirty="0">
                <a:hlinkClick r:id="rId7"/>
              </a:rPr>
              <a:t>link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80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138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Cacho</vt:lpstr>
      <vt:lpstr>Redes de Sensores sem Fio</vt:lpstr>
      <vt:lpstr>Aplicações</vt:lpstr>
      <vt:lpstr>Segurança</vt:lpstr>
      <vt:lpstr>Principais ataques em nível de roteamento</vt:lpstr>
      <vt:lpstr>Bibliografia</vt:lpstr>
      <vt:lpstr>Bibliografia</vt:lpstr>
      <vt:lpstr>Bibliografia</vt:lpstr>
      <vt:lpstr>Lista de Figuras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Sensores sem Fio</dc:title>
  <dc:creator>Vinicius</dc:creator>
  <cp:lastModifiedBy>Vinicius</cp:lastModifiedBy>
  <cp:revision>7</cp:revision>
  <dcterms:created xsi:type="dcterms:W3CDTF">2015-06-18T20:27:31Z</dcterms:created>
  <dcterms:modified xsi:type="dcterms:W3CDTF">2015-06-18T21:31:40Z</dcterms:modified>
</cp:coreProperties>
</file>