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0"/>
  </p:notesMasterIdLst>
  <p:sldIdLst>
    <p:sldId id="256" r:id="rId2"/>
    <p:sldId id="283" r:id="rId3"/>
    <p:sldId id="257" r:id="rId4"/>
    <p:sldId id="268" r:id="rId5"/>
    <p:sldId id="284" r:id="rId6"/>
    <p:sldId id="259" r:id="rId7"/>
    <p:sldId id="260" r:id="rId8"/>
    <p:sldId id="270" r:id="rId9"/>
    <p:sldId id="261" r:id="rId10"/>
    <p:sldId id="285" r:id="rId11"/>
    <p:sldId id="262" r:id="rId12"/>
    <p:sldId id="263" r:id="rId13"/>
    <p:sldId id="286" r:id="rId14"/>
    <p:sldId id="298" r:id="rId15"/>
    <p:sldId id="299" r:id="rId16"/>
    <p:sldId id="300" r:id="rId17"/>
    <p:sldId id="301" r:id="rId18"/>
    <p:sldId id="302" r:id="rId19"/>
    <p:sldId id="303" r:id="rId20"/>
    <p:sldId id="307" r:id="rId21"/>
    <p:sldId id="287" r:id="rId22"/>
    <p:sldId id="264" r:id="rId23"/>
    <p:sldId id="269" r:id="rId24"/>
    <p:sldId id="289" r:id="rId25"/>
    <p:sldId id="304" r:id="rId26"/>
    <p:sldId id="305" r:id="rId27"/>
    <p:sldId id="306" r:id="rId28"/>
    <p:sldId id="288" r:id="rId29"/>
    <p:sldId id="265" r:id="rId30"/>
    <p:sldId id="266" r:id="rId31"/>
    <p:sldId id="290" r:id="rId32"/>
    <p:sldId id="267" r:id="rId33"/>
    <p:sldId id="291" r:id="rId34"/>
    <p:sldId id="292" r:id="rId35"/>
    <p:sldId id="273" r:id="rId36"/>
    <p:sldId id="274" r:id="rId37"/>
    <p:sldId id="272" r:id="rId38"/>
    <p:sldId id="275" r:id="rId39"/>
    <p:sldId id="276" r:id="rId40"/>
    <p:sldId id="277" r:id="rId41"/>
    <p:sldId id="278" r:id="rId42"/>
    <p:sldId id="279" r:id="rId43"/>
    <p:sldId id="280" r:id="rId44"/>
    <p:sldId id="281" r:id="rId45"/>
    <p:sldId id="293" r:id="rId46"/>
    <p:sldId id="296" r:id="rId47"/>
    <p:sldId id="308" r:id="rId48"/>
    <p:sldId id="295"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9984" autoAdjust="0"/>
    <p:restoredTop sz="94660"/>
  </p:normalViewPr>
  <p:slideViewPr>
    <p:cSldViewPr snapToGrid="0">
      <p:cViewPr varScale="1">
        <p:scale>
          <a:sx n="73" d="100"/>
          <a:sy n="73" d="100"/>
        </p:scale>
        <p:origin x="-1086"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68355A-072C-4C45-895E-6C6120E56D0A}" type="doc">
      <dgm:prSet loTypeId="urn:microsoft.com/office/officeart/2005/8/layout/equation1" loCatId="process" qsTypeId="urn:microsoft.com/office/officeart/2005/8/quickstyle/simple1" qsCatId="simple" csTypeId="urn:microsoft.com/office/officeart/2005/8/colors/accent0_3" csCatId="mainScheme" phldr="1"/>
      <dgm:spPr/>
    </dgm:pt>
    <dgm:pt modelId="{086985D5-53A7-4C00-82DF-63DECE93E0E0}">
      <dgm:prSet phldrT="[Texto]"/>
      <dgm:spPr/>
      <dgm:t>
        <a:bodyPr/>
        <a:lstStyle/>
        <a:p>
          <a:r>
            <a:rPr lang="pt-BR" dirty="0" smtClean="0"/>
            <a:t>Classe 1</a:t>
          </a:r>
          <a:endParaRPr lang="pt-BR" dirty="0"/>
        </a:p>
      </dgm:t>
    </dgm:pt>
    <dgm:pt modelId="{DA334609-C365-4F06-9A68-A4041F34F6B0}" type="parTrans" cxnId="{5FBDACD6-4F5A-4A91-A81B-E42F5AB3DA6B}">
      <dgm:prSet/>
      <dgm:spPr/>
      <dgm:t>
        <a:bodyPr/>
        <a:lstStyle/>
        <a:p>
          <a:endParaRPr lang="pt-BR"/>
        </a:p>
      </dgm:t>
    </dgm:pt>
    <dgm:pt modelId="{3DBCCD23-66D4-4BA3-8BD7-38638B478261}" type="sibTrans" cxnId="{5FBDACD6-4F5A-4A91-A81B-E42F5AB3DA6B}">
      <dgm:prSet/>
      <dgm:spPr/>
      <dgm:t>
        <a:bodyPr/>
        <a:lstStyle/>
        <a:p>
          <a:endParaRPr lang="pt-BR"/>
        </a:p>
      </dgm:t>
    </dgm:pt>
    <dgm:pt modelId="{D53C7A77-F3E1-479E-AF5D-EEB81BCBC72B}">
      <dgm:prSet phldrT="[Texto]"/>
      <dgm:spPr/>
      <dgm:t>
        <a:bodyPr/>
        <a:lstStyle/>
        <a:p>
          <a:r>
            <a:rPr lang="pt-BR" dirty="0" smtClean="0"/>
            <a:t>ISO 18000-6 </a:t>
          </a:r>
          <a:endParaRPr lang="pt-BR" dirty="0"/>
        </a:p>
      </dgm:t>
    </dgm:pt>
    <dgm:pt modelId="{B13121D5-1FA5-4B13-9372-4312EADD0AFD}" type="parTrans" cxnId="{4D37F507-820B-4C35-A50D-FE76EFAD85A6}">
      <dgm:prSet/>
      <dgm:spPr/>
      <dgm:t>
        <a:bodyPr/>
        <a:lstStyle/>
        <a:p>
          <a:endParaRPr lang="pt-BR"/>
        </a:p>
      </dgm:t>
    </dgm:pt>
    <dgm:pt modelId="{3A4BAC02-F928-4203-A77D-70618802242A}" type="sibTrans" cxnId="{4D37F507-820B-4C35-A50D-FE76EFAD85A6}">
      <dgm:prSet/>
      <dgm:spPr/>
      <dgm:t>
        <a:bodyPr/>
        <a:lstStyle/>
        <a:p>
          <a:endParaRPr lang="pt-BR"/>
        </a:p>
      </dgm:t>
    </dgm:pt>
    <dgm:pt modelId="{F4C1E8E3-528A-4988-BAF2-035804223876}">
      <dgm:prSet phldrT="[Texto]"/>
      <dgm:spPr/>
      <dgm:t>
        <a:bodyPr/>
        <a:lstStyle/>
        <a:p>
          <a:r>
            <a:rPr lang="pt-BR" dirty="0" smtClean="0"/>
            <a:t>GEN2</a:t>
          </a:r>
          <a:endParaRPr lang="pt-BR" dirty="0"/>
        </a:p>
      </dgm:t>
    </dgm:pt>
    <dgm:pt modelId="{33BE7B81-7925-46AC-B8B5-C7809D771913}" type="parTrans" cxnId="{14A2ACD4-ECE0-4A11-8C0B-2CA033C0DD3E}">
      <dgm:prSet/>
      <dgm:spPr/>
      <dgm:t>
        <a:bodyPr/>
        <a:lstStyle/>
        <a:p>
          <a:endParaRPr lang="pt-BR"/>
        </a:p>
      </dgm:t>
    </dgm:pt>
    <dgm:pt modelId="{91E82E2B-2426-4AF2-890C-A630C1E5AC67}" type="sibTrans" cxnId="{14A2ACD4-ECE0-4A11-8C0B-2CA033C0DD3E}">
      <dgm:prSet/>
      <dgm:spPr/>
      <dgm:t>
        <a:bodyPr/>
        <a:lstStyle/>
        <a:p>
          <a:endParaRPr lang="pt-BR"/>
        </a:p>
      </dgm:t>
    </dgm:pt>
    <dgm:pt modelId="{84C16E21-09E8-4ACA-A461-0450B553AF98}" type="pres">
      <dgm:prSet presAssocID="{AD68355A-072C-4C45-895E-6C6120E56D0A}" presName="linearFlow" presStyleCnt="0">
        <dgm:presLayoutVars>
          <dgm:dir/>
          <dgm:resizeHandles val="exact"/>
        </dgm:presLayoutVars>
      </dgm:prSet>
      <dgm:spPr/>
    </dgm:pt>
    <dgm:pt modelId="{CF3D61D7-93D2-49C1-8CCE-B4DC46C65196}" type="pres">
      <dgm:prSet presAssocID="{086985D5-53A7-4C00-82DF-63DECE93E0E0}" presName="node" presStyleLbl="node1" presStyleIdx="0" presStyleCnt="3">
        <dgm:presLayoutVars>
          <dgm:bulletEnabled val="1"/>
        </dgm:presLayoutVars>
      </dgm:prSet>
      <dgm:spPr/>
      <dgm:t>
        <a:bodyPr/>
        <a:lstStyle/>
        <a:p>
          <a:endParaRPr lang="pt-BR"/>
        </a:p>
      </dgm:t>
    </dgm:pt>
    <dgm:pt modelId="{6B4FD394-59AB-49CB-995A-D9B97A4054B2}" type="pres">
      <dgm:prSet presAssocID="{3DBCCD23-66D4-4BA3-8BD7-38638B478261}" presName="spacerL" presStyleCnt="0"/>
      <dgm:spPr/>
    </dgm:pt>
    <dgm:pt modelId="{EB436191-274D-4930-A83F-146DCBD7626F}" type="pres">
      <dgm:prSet presAssocID="{3DBCCD23-66D4-4BA3-8BD7-38638B478261}" presName="sibTrans" presStyleLbl="sibTrans2D1" presStyleIdx="0" presStyleCnt="2"/>
      <dgm:spPr/>
      <dgm:t>
        <a:bodyPr/>
        <a:lstStyle/>
        <a:p>
          <a:endParaRPr lang="pt-BR"/>
        </a:p>
      </dgm:t>
    </dgm:pt>
    <dgm:pt modelId="{D08DE4ED-FB5C-43C0-8CAB-25E4ED59C2A4}" type="pres">
      <dgm:prSet presAssocID="{3DBCCD23-66D4-4BA3-8BD7-38638B478261}" presName="spacerR" presStyleCnt="0"/>
      <dgm:spPr/>
    </dgm:pt>
    <dgm:pt modelId="{AE18B11F-71B3-4F45-A207-110FFDF249DA}" type="pres">
      <dgm:prSet presAssocID="{D53C7A77-F3E1-479E-AF5D-EEB81BCBC72B}" presName="node" presStyleLbl="node1" presStyleIdx="1" presStyleCnt="3">
        <dgm:presLayoutVars>
          <dgm:bulletEnabled val="1"/>
        </dgm:presLayoutVars>
      </dgm:prSet>
      <dgm:spPr/>
      <dgm:t>
        <a:bodyPr/>
        <a:lstStyle/>
        <a:p>
          <a:endParaRPr lang="pt-BR"/>
        </a:p>
      </dgm:t>
    </dgm:pt>
    <dgm:pt modelId="{AFA00C40-405E-4E5A-BD44-5845FD71884E}" type="pres">
      <dgm:prSet presAssocID="{3A4BAC02-F928-4203-A77D-70618802242A}" presName="spacerL" presStyleCnt="0"/>
      <dgm:spPr/>
    </dgm:pt>
    <dgm:pt modelId="{DB4641DE-135A-44CA-9CF9-D9365D4C843D}" type="pres">
      <dgm:prSet presAssocID="{3A4BAC02-F928-4203-A77D-70618802242A}" presName="sibTrans" presStyleLbl="sibTrans2D1" presStyleIdx="1" presStyleCnt="2"/>
      <dgm:spPr/>
      <dgm:t>
        <a:bodyPr/>
        <a:lstStyle/>
        <a:p>
          <a:endParaRPr lang="pt-BR"/>
        </a:p>
      </dgm:t>
    </dgm:pt>
    <dgm:pt modelId="{F2B79B0E-A032-4CF3-91E2-8FD1869D1E1F}" type="pres">
      <dgm:prSet presAssocID="{3A4BAC02-F928-4203-A77D-70618802242A}" presName="spacerR" presStyleCnt="0"/>
      <dgm:spPr/>
    </dgm:pt>
    <dgm:pt modelId="{36BD71BF-1B3B-48B3-815E-7B7CD73617B1}" type="pres">
      <dgm:prSet presAssocID="{F4C1E8E3-528A-4988-BAF2-035804223876}" presName="node" presStyleLbl="node1" presStyleIdx="2" presStyleCnt="3">
        <dgm:presLayoutVars>
          <dgm:bulletEnabled val="1"/>
        </dgm:presLayoutVars>
      </dgm:prSet>
      <dgm:spPr/>
      <dgm:t>
        <a:bodyPr/>
        <a:lstStyle/>
        <a:p>
          <a:endParaRPr lang="pt-BR"/>
        </a:p>
      </dgm:t>
    </dgm:pt>
  </dgm:ptLst>
  <dgm:cxnLst>
    <dgm:cxn modelId="{F393ADF6-0993-4156-9EEF-1129BFC53623}" type="presOf" srcId="{AD68355A-072C-4C45-895E-6C6120E56D0A}" destId="{84C16E21-09E8-4ACA-A461-0450B553AF98}" srcOrd="0" destOrd="0" presId="urn:microsoft.com/office/officeart/2005/8/layout/equation1"/>
    <dgm:cxn modelId="{4D37F507-820B-4C35-A50D-FE76EFAD85A6}" srcId="{AD68355A-072C-4C45-895E-6C6120E56D0A}" destId="{D53C7A77-F3E1-479E-AF5D-EEB81BCBC72B}" srcOrd="1" destOrd="0" parTransId="{B13121D5-1FA5-4B13-9372-4312EADD0AFD}" sibTransId="{3A4BAC02-F928-4203-A77D-70618802242A}"/>
    <dgm:cxn modelId="{5FBDACD6-4F5A-4A91-A81B-E42F5AB3DA6B}" srcId="{AD68355A-072C-4C45-895E-6C6120E56D0A}" destId="{086985D5-53A7-4C00-82DF-63DECE93E0E0}" srcOrd="0" destOrd="0" parTransId="{DA334609-C365-4F06-9A68-A4041F34F6B0}" sibTransId="{3DBCCD23-66D4-4BA3-8BD7-38638B478261}"/>
    <dgm:cxn modelId="{E18369EA-5842-4F24-A896-1FFA51495AE6}" type="presOf" srcId="{D53C7A77-F3E1-479E-AF5D-EEB81BCBC72B}" destId="{AE18B11F-71B3-4F45-A207-110FFDF249DA}" srcOrd="0" destOrd="0" presId="urn:microsoft.com/office/officeart/2005/8/layout/equation1"/>
    <dgm:cxn modelId="{098A8F04-AE3D-4701-869E-8105CFCD952A}" type="presOf" srcId="{F4C1E8E3-528A-4988-BAF2-035804223876}" destId="{36BD71BF-1B3B-48B3-815E-7B7CD73617B1}" srcOrd="0" destOrd="0" presId="urn:microsoft.com/office/officeart/2005/8/layout/equation1"/>
    <dgm:cxn modelId="{14A2ACD4-ECE0-4A11-8C0B-2CA033C0DD3E}" srcId="{AD68355A-072C-4C45-895E-6C6120E56D0A}" destId="{F4C1E8E3-528A-4988-BAF2-035804223876}" srcOrd="2" destOrd="0" parTransId="{33BE7B81-7925-46AC-B8B5-C7809D771913}" sibTransId="{91E82E2B-2426-4AF2-890C-A630C1E5AC67}"/>
    <dgm:cxn modelId="{D6D404BC-38DA-45EB-BF3E-044218474110}" type="presOf" srcId="{3A4BAC02-F928-4203-A77D-70618802242A}" destId="{DB4641DE-135A-44CA-9CF9-D9365D4C843D}" srcOrd="0" destOrd="0" presId="urn:microsoft.com/office/officeart/2005/8/layout/equation1"/>
    <dgm:cxn modelId="{EA210148-4A17-4B08-9806-21EC3C83E7F4}" type="presOf" srcId="{086985D5-53A7-4C00-82DF-63DECE93E0E0}" destId="{CF3D61D7-93D2-49C1-8CCE-B4DC46C65196}" srcOrd="0" destOrd="0" presId="urn:microsoft.com/office/officeart/2005/8/layout/equation1"/>
    <dgm:cxn modelId="{2D23DE66-A9CA-4C32-9F66-37A24C7F9135}" type="presOf" srcId="{3DBCCD23-66D4-4BA3-8BD7-38638B478261}" destId="{EB436191-274D-4930-A83F-146DCBD7626F}" srcOrd="0" destOrd="0" presId="urn:microsoft.com/office/officeart/2005/8/layout/equation1"/>
    <dgm:cxn modelId="{4002400B-1D75-42F9-99B2-391A8D9D16C1}" type="presParOf" srcId="{84C16E21-09E8-4ACA-A461-0450B553AF98}" destId="{CF3D61D7-93D2-49C1-8CCE-B4DC46C65196}" srcOrd="0" destOrd="0" presId="urn:microsoft.com/office/officeart/2005/8/layout/equation1"/>
    <dgm:cxn modelId="{12A30818-286F-4AE6-998D-CDA1D8FBF20B}" type="presParOf" srcId="{84C16E21-09E8-4ACA-A461-0450B553AF98}" destId="{6B4FD394-59AB-49CB-995A-D9B97A4054B2}" srcOrd="1" destOrd="0" presId="urn:microsoft.com/office/officeart/2005/8/layout/equation1"/>
    <dgm:cxn modelId="{58A2F318-D862-4AA6-BF1E-38DB4A95B077}" type="presParOf" srcId="{84C16E21-09E8-4ACA-A461-0450B553AF98}" destId="{EB436191-274D-4930-A83F-146DCBD7626F}" srcOrd="2" destOrd="0" presId="urn:microsoft.com/office/officeart/2005/8/layout/equation1"/>
    <dgm:cxn modelId="{0FE1A9F2-A253-4606-9600-FA1AB1BB5D65}" type="presParOf" srcId="{84C16E21-09E8-4ACA-A461-0450B553AF98}" destId="{D08DE4ED-FB5C-43C0-8CAB-25E4ED59C2A4}" srcOrd="3" destOrd="0" presId="urn:microsoft.com/office/officeart/2005/8/layout/equation1"/>
    <dgm:cxn modelId="{F2D716E7-530B-4DF1-8676-5DDAAF3E8903}" type="presParOf" srcId="{84C16E21-09E8-4ACA-A461-0450B553AF98}" destId="{AE18B11F-71B3-4F45-A207-110FFDF249DA}" srcOrd="4" destOrd="0" presId="urn:microsoft.com/office/officeart/2005/8/layout/equation1"/>
    <dgm:cxn modelId="{DD1BE566-58D2-41B1-BE52-6F298C592B45}" type="presParOf" srcId="{84C16E21-09E8-4ACA-A461-0450B553AF98}" destId="{AFA00C40-405E-4E5A-BD44-5845FD71884E}" srcOrd="5" destOrd="0" presId="urn:microsoft.com/office/officeart/2005/8/layout/equation1"/>
    <dgm:cxn modelId="{2C2BFF5A-CDD3-4E77-814F-C928A691D7DC}" type="presParOf" srcId="{84C16E21-09E8-4ACA-A461-0450B553AF98}" destId="{DB4641DE-135A-44CA-9CF9-D9365D4C843D}" srcOrd="6" destOrd="0" presId="urn:microsoft.com/office/officeart/2005/8/layout/equation1"/>
    <dgm:cxn modelId="{11A6390F-E624-4B4C-82B5-59E0EA961976}" type="presParOf" srcId="{84C16E21-09E8-4ACA-A461-0450B553AF98}" destId="{F2B79B0E-A032-4CF3-91E2-8FD1869D1E1F}" srcOrd="7" destOrd="0" presId="urn:microsoft.com/office/officeart/2005/8/layout/equation1"/>
    <dgm:cxn modelId="{2C120107-C793-466A-957F-135D15750A9D}" type="presParOf" srcId="{84C16E21-09E8-4ACA-A461-0450B553AF98}" destId="{36BD71BF-1B3B-48B3-815E-7B7CD73617B1}" srcOrd="8" destOrd="0" presId="urn:microsoft.com/office/officeart/2005/8/layout/equatio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87DA22-DED1-4713-B9BC-FF038448F922}" type="datetimeFigureOut">
              <a:rPr lang="pt-BR" smtClean="0"/>
              <a:pPr/>
              <a:t>19/06/2015</a:t>
            </a:fld>
            <a:endParaRPr lang="pt-BR"/>
          </a:p>
        </p:txBody>
      </p:sp>
      <p:sp>
        <p:nvSpPr>
          <p:cNvPr id="4" name="Espaço Reservado para Imagem de Sl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C9A002-199D-49DE-B236-75C7845B3DCF}" type="slidenum">
              <a:rPr lang="pt-BR" smtClean="0"/>
              <a:pPr/>
              <a:t>‹nº›</a:t>
            </a:fld>
            <a:endParaRPr lang="pt-BR"/>
          </a:p>
        </p:txBody>
      </p:sp>
    </p:spTree>
    <p:extLst>
      <p:ext uri="{BB962C8B-B14F-4D97-AF65-F5344CB8AC3E}">
        <p14:creationId xmlns:p14="http://schemas.microsoft.com/office/powerpoint/2010/main" xmlns="" val="1905707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29C9A002-199D-49DE-B236-75C7845B3DCF}" type="slidenum">
              <a:rPr lang="pt-BR" smtClean="0"/>
              <a:pPr/>
              <a:t>1</a:t>
            </a:fld>
            <a:endParaRPr lang="pt-BR"/>
          </a:p>
        </p:txBody>
      </p:sp>
    </p:spTree>
    <p:extLst>
      <p:ext uri="{BB962C8B-B14F-4D97-AF65-F5344CB8AC3E}">
        <p14:creationId xmlns:p14="http://schemas.microsoft.com/office/powerpoint/2010/main" xmlns="" val="1627745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5" name="Espaço Reservado para Cabeçalho 4"/>
          <p:cNvSpPr>
            <a:spLocks noGrp="1"/>
          </p:cNvSpPr>
          <p:nvPr>
            <p:ph type="hdr" sz="quarter" idx="10"/>
          </p:nvPr>
        </p:nvSpPr>
        <p:spPr/>
        <p:txBody>
          <a:bodyPr/>
          <a:lstStyle/>
          <a:p>
            <a:r>
              <a:rPr lang="pt-BR" smtClean="0"/>
              <a:t>efefefe</a:t>
            </a:r>
            <a:endParaRPr lang="pt-BR"/>
          </a:p>
        </p:txBody>
      </p:sp>
    </p:spTree>
    <p:extLst>
      <p:ext uri="{BB962C8B-B14F-4D97-AF65-F5344CB8AC3E}">
        <p14:creationId xmlns:p14="http://schemas.microsoft.com/office/powerpoint/2010/main" xmlns="" val="3537260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pPr eaLnBrk="1" latinLnBrk="0" hangingPunct="1"/>
            <a:fld id="{0E6BED50-EBF8-4C4E-95EA-AEC9C8F6EAC8}" type="datetime1">
              <a:rPr lang="en-US" smtClean="0"/>
              <a:pPr eaLnBrk="1" latinLnBrk="0" hangingPunct="1"/>
              <a:t>6/19/2015</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kumimoji="0"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pPr algn="r" eaLnBrk="1" latinLnBrk="0" hangingPunct="1"/>
            <a:fld id="{96652B35-718D-4E28-AFEB-B694A3B357E8}" type="slidenum">
              <a:rPr kumimoji="0" lang="en-US" smtClean="0"/>
              <a:pPr algn="r" eaLnBrk="1" latinLnBrk="0" hangingPunct="1"/>
              <a:t>‹nº›</a:t>
            </a:fld>
            <a:endParaRPr kumimoji="0" lang="en-US" sz="1800" dirty="0">
              <a:solidFill>
                <a:schemeClr val="bg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ADF3C092-FBF7-4FBE-9D7D-013879741D2D}" type="datetime1">
              <a:rPr lang="en-US" smtClean="0"/>
              <a:pPr eaLnBrk="1" latinLnBrk="0" hangingPunct="1"/>
              <a:t>6/19/2015</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‹nº›</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D3563C9D-A582-4335-8216-B6C8762E8B4D}" type="datetime1">
              <a:rPr lang="en-US" smtClean="0"/>
              <a:pPr eaLnBrk="1" latinLnBrk="0" hangingPunct="1"/>
              <a:t>6/19/2015</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‹nº›</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B93E18FF-3B1C-4E21-B3FE-7C6DD2C95A1B}" type="datetime1">
              <a:rPr lang="en-US" smtClean="0"/>
              <a:pPr eaLnBrk="1" latinLnBrk="0" hangingPunct="1"/>
              <a:t>6/19/2015</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‹nº›</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AC9B8B06-CD43-4687-A1EF-839416EAA141}" type="datetime1">
              <a:rPr lang="en-US" smtClean="0"/>
              <a:pPr eaLnBrk="1" latinLnBrk="0" hangingPunct="1"/>
              <a:t>6/19/2015</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‹nº›</a:t>
            </a:fld>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CE9D5D17-8744-45F2-801D-2017817EF2D7}" type="datetime1">
              <a:rPr lang="en-US" smtClean="0"/>
              <a:pPr eaLnBrk="1" latinLnBrk="0" hangingPunct="1"/>
              <a:t>6/19/2015</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‹nº›</a:t>
            </a:fld>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pPr algn="l" eaLnBrk="1" latinLnBrk="0" hangingPunct="1"/>
            <a:fld id="{8BB34DA5-E177-451A-993C-6E16F7967CAE}" type="datetime1">
              <a:rPr lang="en-US" smtClean="0"/>
              <a:pPr algn="l" eaLnBrk="1" latinLnBrk="0" hangingPunct="1"/>
              <a:t>6/19/2015</a:t>
            </a:fld>
            <a:endParaRPr lang="en-US" dirty="0"/>
          </a:p>
        </p:txBody>
      </p:sp>
      <p:sp>
        <p:nvSpPr>
          <p:cNvPr id="27" name="Slide Number Placeholder 26"/>
          <p:cNvSpPr>
            <a:spLocks noGrp="1"/>
          </p:cNvSpPr>
          <p:nvPr>
            <p:ph type="sldNum" sz="quarter" idx="11"/>
          </p:nvPr>
        </p:nvSpPr>
        <p:spPr/>
        <p:txBody>
          <a:bodyPr rtlCol="0"/>
          <a:lstStyle/>
          <a:p>
            <a:pPr algn="r" eaLnBrk="1" latinLnBrk="0" hangingPunct="1"/>
            <a:fld id="{96652B35-718D-4E28-AFEB-B694A3B357E8}" type="slidenum">
              <a:rPr kumimoji="0" lang="en-US" smtClean="0"/>
              <a:pPr algn="r" eaLnBrk="1" latinLnBrk="0" hangingPunct="1"/>
              <a:t>‹nº›</a:t>
            </a:fld>
            <a:endParaRPr kumimoji="0" lang="en-US" dirty="0"/>
          </a:p>
        </p:txBody>
      </p:sp>
      <p:sp>
        <p:nvSpPr>
          <p:cNvPr id="28" name="Footer Placeholder 27"/>
          <p:cNvSpPr>
            <a:spLocks noGrp="1"/>
          </p:cNvSpPr>
          <p:nvPr>
            <p:ph type="ftr" sz="quarter" idx="12"/>
          </p:nvPr>
        </p:nvSpPr>
        <p:spPr/>
        <p:txBody>
          <a:bodyPr rtlCol="0"/>
          <a:lstStyle/>
          <a:p>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pPr eaLnBrk="1" latinLnBrk="0" hangingPunct="1"/>
            <a:fld id="{04CDC825-25E6-48CA-AF9A-C557E8E3E6AF}" type="datetime1">
              <a:rPr lang="en-US" smtClean="0"/>
              <a:pPr eaLnBrk="1" latinLnBrk="0" hangingPunct="1"/>
              <a:t>6/19/2015</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kumimoji="0" lang="en-US" dirty="0"/>
          </a:p>
        </p:txBody>
      </p:sp>
      <p:sp>
        <p:nvSpPr>
          <p:cNvPr id="5" name="Slide Number Placeholder 4"/>
          <p:cNvSpPr>
            <a:spLocks noGrp="1"/>
          </p:cNvSpPr>
          <p:nvPr>
            <p:ph type="sldNum" sz="quarter" idx="12"/>
          </p:nvPr>
        </p:nvSpPr>
        <p:spPr>
          <a:xfrm>
            <a:off x="8174736" y="2272"/>
            <a:ext cx="762000" cy="365760"/>
          </a:xfrm>
        </p:spPr>
        <p:txBody>
          <a:bodyPr/>
          <a:lstStyle/>
          <a:p>
            <a:pPr eaLnBrk="1" latinLnBrk="0" hangingPunct="1"/>
            <a:fld id="{96652B35-718D-4E28-AFEB-B694A3B357E8}" type="slidenum">
              <a:rPr kumimoji="0" lang="en-US" smtClean="0"/>
              <a:pPr eaLnBrk="1" latinLnBrk="0" hangingPunct="1"/>
              <a:t>‹nº›</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F45AC3AA-D4E7-4FC7-A4E8-0FBD32FF9618}" type="datetime1">
              <a:rPr lang="en-US" smtClean="0"/>
              <a:pPr eaLnBrk="1" latinLnBrk="0" hangingPunct="1"/>
              <a:t>6/19/2015</a:t>
            </a:fld>
            <a:endParaRPr lang="en-US" dirty="0"/>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‹nº›</a:t>
            </a:fld>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6D3255D7-4279-4710-B8CC-AE76D62DA532}" type="datetime1">
              <a:rPr lang="en-US" smtClean="0"/>
              <a:pPr eaLnBrk="1" latinLnBrk="0" hangingPunct="1"/>
              <a:t>6/19/2015</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‹nº›</a:t>
            </a:fld>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EE933D86-267B-4252-861D-32931F25CEEB}" type="datetime1">
              <a:rPr lang="en-US" smtClean="0"/>
              <a:pPr eaLnBrk="1" latinLnBrk="0" hangingPunct="1"/>
              <a:t>6/19/2015</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‹nº›</a:t>
            </a:fld>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algn="l" eaLnBrk="1" latinLnBrk="0" hangingPunct="1"/>
            <a:fld id="{485E0256-3E27-497C-B9C9-3E73ADC6B924}" type="datetime1">
              <a:rPr lang="en-US" smtClean="0"/>
              <a:pPr algn="l" eaLnBrk="1" latinLnBrk="0" hangingPunct="1"/>
              <a:t>6/19/2015</a:t>
            </a:fld>
            <a:endParaRPr lang="en-US" sz="800" dirty="0">
              <a:solidFill>
                <a:schemeClr val="accent2"/>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algn="r" eaLnBrk="1" latinLnBrk="0" hangingPunct="1"/>
            <a:endParaRPr kumimoji="0" lang="en-US" sz="800" dirty="0">
              <a:solidFill>
                <a:schemeClr val="accent2"/>
              </a:solidFill>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algn="r" eaLnBrk="1" latinLnBrk="0" hangingPunct="1"/>
            <a:fld id="{96652B35-718D-4E28-AFEB-B694A3B357E8}" type="slidenum">
              <a:rPr kumimoji="0" lang="en-US" smtClean="0"/>
              <a:pPr algn="r" eaLnBrk="1" latinLnBrk="0" hangingPunct="1"/>
              <a:t>‹nº›</a:t>
            </a:fld>
            <a:endParaRPr kumimoji="0" lang="en-US" sz="18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portuguese.alibaba.com/product-gs/915mhz-rfid-uhf-passive-tag-511256518.html" TargetMode="Externa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hyperlink" Target="http://portuguese.alibaba.com/product-gs/2012-new-style-active-rfid-tag-with-battery-inside-15-years-rfid-experience-519892603.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iso.org/iso/home/name_and_logo.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www.gs1.org/epcgloba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ajautomacao.com/rfid-identificacao-por-radiofrequencia/"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ajautomacao.com/tags-etiquetas-de-rfid/"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gs1ec.org/contenido/index.php?option=com_content&amp;view=article&amp;id=53:secretos-rfid&amp;Itemid=58"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8" Type="http://schemas.openxmlformats.org/officeDocument/2006/relationships/hyperlink" Target="http://brasil.rfidjournal.com/artigos/vision?9750" TargetMode="External"/><Relationship Id="rId13" Type="http://schemas.openxmlformats.org/officeDocument/2006/relationships/hyperlink" Target="https://ewh.ieee.org/r3/winston-salem/presentations/RFIDOverview.pdf" TargetMode="External"/><Relationship Id="rId18" Type="http://schemas.openxmlformats.org/officeDocument/2006/relationships/hyperlink" Target="http://www.clresearch.com/research/detail.cfm?guid=B28189C8-3048-79ED-9940-3594856D6F93" TargetMode="External"/><Relationship Id="rId3" Type="http://schemas.openxmlformats.org/officeDocument/2006/relationships/hyperlink" Target="http://br.monografias.com/trabalhos3/rfid-identificacao-radiofrequencia/rfid-identificacao-radiofrequencia.shtml" TargetMode="External"/><Relationship Id="rId7" Type="http://schemas.openxmlformats.org/officeDocument/2006/relationships/hyperlink" Target="http://www.rfidjournal.com/articles/view?1338/2" TargetMode="External"/><Relationship Id="rId12" Type="http://schemas.openxmlformats.org/officeDocument/2006/relationships/hyperlink" Target="https://www.ieee.org/about/technologies/emerging/rfid.pdf" TargetMode="External"/><Relationship Id="rId17" Type="http://schemas.openxmlformats.org/officeDocument/2006/relationships/hyperlink" Target="http://www.lowrysolutions.com/blogs/future-rfid-technology/" TargetMode="External"/><Relationship Id="rId2" Type="http://schemas.openxmlformats.org/officeDocument/2006/relationships/hyperlink" Target="http://www.technovelgy.com/ct/technology-article.asp" TargetMode="External"/><Relationship Id="rId16" Type="http://schemas.openxmlformats.org/officeDocument/2006/relationships/hyperlink" Target="http://www.le.ac.uk/oerresources/criminology/msc/unit8/page_20.htm" TargetMode="External"/><Relationship Id="rId1" Type="http://schemas.openxmlformats.org/officeDocument/2006/relationships/slideLayout" Target="../slideLayouts/slideLayout2.xml"/><Relationship Id="rId6" Type="http://schemas.openxmlformats.org/officeDocument/2006/relationships/hyperlink" Target="http://www.rfidjournal.com/articles/view?1337" TargetMode="External"/><Relationship Id="rId11" Type="http://schemas.openxmlformats.org/officeDocument/2006/relationships/hyperlink" Target="http://electronics.howstuffworks.com/gadgets/high-tech-gadgets/rfid3.htm" TargetMode="External"/><Relationship Id="rId5" Type="http://schemas.openxmlformats.org/officeDocument/2006/relationships/hyperlink" Target="http://brasil.rfidjournal.com/artigos/vision?10422" TargetMode="External"/><Relationship Id="rId15" Type="http://schemas.openxmlformats.org/officeDocument/2006/relationships/hyperlink" Target="http://www.gs1.org/epcglobal" TargetMode="External"/><Relationship Id="rId10" Type="http://schemas.openxmlformats.org/officeDocument/2006/relationships/hyperlink" Target="http://searchmanufacturingerp.techtarget.com/definition/RFID" TargetMode="External"/><Relationship Id="rId4" Type="http://schemas.openxmlformats.org/officeDocument/2006/relationships/hyperlink" Target="http://brasil.rfidjournal.com/perguntas-frequentes" TargetMode="External"/><Relationship Id="rId9" Type="http://schemas.openxmlformats.org/officeDocument/2006/relationships/hyperlink" Target="http://www.logisticadescomplicada.com/rfid-e-seus-impactos-na-logistica/" TargetMode="External"/><Relationship Id="rId14" Type="http://schemas.openxmlformats.org/officeDocument/2006/relationships/hyperlink" Target="http://www.it.iitb.ac.in/~sri/talks/rfid-05.pdf?"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129883"/>
            <a:ext cx="8458200" cy="1742029"/>
          </a:xfrm>
        </p:spPr>
        <p:txBody>
          <a:bodyPr/>
          <a:lstStyle/>
          <a:p>
            <a:r>
              <a:rPr lang="en-US" sz="4800" dirty="0" smtClean="0">
                <a:effectLst>
                  <a:outerShdw blurRad="38100" dist="38100" dir="2700000" algn="tl">
                    <a:srgbClr val="000000">
                      <a:alpha val="43137"/>
                    </a:srgbClr>
                  </a:outerShdw>
                </a:effectLst>
              </a:rPr>
              <a:t>RFID</a:t>
            </a:r>
            <a:r>
              <a:rPr lang="en-US" dirty="0" smtClean="0"/>
              <a:t/>
            </a:r>
            <a:br>
              <a:rPr lang="en-US" dirty="0" smtClean="0"/>
            </a:br>
            <a:r>
              <a:rPr lang="pt-BR" sz="4000" dirty="0" smtClean="0"/>
              <a:t>Identificação</a:t>
            </a:r>
            <a:r>
              <a:rPr lang="en-US" sz="4000" dirty="0" smtClean="0"/>
              <a:t> </a:t>
            </a:r>
            <a:r>
              <a:rPr lang="en-US" sz="4000" dirty="0" err="1" smtClean="0"/>
              <a:t>por</a:t>
            </a:r>
            <a:r>
              <a:rPr lang="en-US" sz="4000" dirty="0" smtClean="0"/>
              <a:t> </a:t>
            </a:r>
            <a:r>
              <a:rPr lang="en-US" sz="4000" dirty="0" err="1" smtClean="0"/>
              <a:t>Radiofrequência</a:t>
            </a:r>
            <a:endParaRPr lang="en-US" sz="4000" dirty="0"/>
          </a:p>
        </p:txBody>
      </p:sp>
      <p:sp>
        <p:nvSpPr>
          <p:cNvPr id="3" name="Subtitle 2"/>
          <p:cNvSpPr>
            <a:spLocks noGrp="1"/>
          </p:cNvSpPr>
          <p:nvPr>
            <p:ph type="subTitle" idx="1"/>
          </p:nvPr>
        </p:nvSpPr>
        <p:spPr>
          <a:xfrm>
            <a:off x="457199" y="3899937"/>
            <a:ext cx="7638585" cy="3106170"/>
          </a:xfrm>
        </p:spPr>
        <p:txBody>
          <a:bodyPr>
            <a:normAutofit fontScale="85000" lnSpcReduction="20000"/>
          </a:bodyPr>
          <a:lstStyle/>
          <a:p>
            <a:r>
              <a:rPr lang="en-US" sz="2600" dirty="0" err="1" smtClean="0"/>
              <a:t>Redes</a:t>
            </a:r>
            <a:r>
              <a:rPr lang="en-US" sz="2600" dirty="0" smtClean="0"/>
              <a:t> de </a:t>
            </a:r>
            <a:r>
              <a:rPr lang="en-US" sz="2600" dirty="0" err="1" smtClean="0"/>
              <a:t>Computadores</a:t>
            </a:r>
            <a:r>
              <a:rPr lang="en-US" sz="2600" dirty="0" smtClean="0"/>
              <a:t> I</a:t>
            </a:r>
          </a:p>
          <a:p>
            <a:endParaRPr lang="en-US" sz="2600" dirty="0"/>
          </a:p>
          <a:p>
            <a:r>
              <a:rPr lang="en-US" sz="2600" dirty="0" smtClean="0"/>
              <a:t>Professor: </a:t>
            </a:r>
          </a:p>
          <a:p>
            <a:r>
              <a:rPr lang="pt-BR" sz="2600" dirty="0" smtClean="0"/>
              <a:t>Otto </a:t>
            </a:r>
            <a:r>
              <a:rPr lang="pt-BR" sz="2600" dirty="0"/>
              <a:t>Carlos Muniz Bandeira </a:t>
            </a:r>
            <a:r>
              <a:rPr lang="pt-BR" sz="2600" dirty="0" smtClean="0"/>
              <a:t>Duarte</a:t>
            </a:r>
          </a:p>
          <a:p>
            <a:endParaRPr lang="en-US" sz="2600" dirty="0" smtClean="0"/>
          </a:p>
          <a:p>
            <a:r>
              <a:rPr lang="en-US" sz="2600" dirty="0" err="1" smtClean="0"/>
              <a:t>Alunos</a:t>
            </a:r>
            <a:r>
              <a:rPr lang="en-US" sz="2600" dirty="0" smtClean="0"/>
              <a:t>: </a:t>
            </a:r>
          </a:p>
          <a:p>
            <a:r>
              <a:rPr lang="en-US" sz="2600" dirty="0" smtClean="0"/>
              <a:t>Gabriel da Silva Martins </a:t>
            </a:r>
            <a:r>
              <a:rPr lang="en-US" sz="2600" dirty="0" err="1" smtClean="0"/>
              <a:t>Loureiro</a:t>
            </a:r>
            <a:r>
              <a:rPr lang="en-US" sz="2600" dirty="0" smtClean="0"/>
              <a:t/>
            </a:r>
            <a:br>
              <a:rPr lang="en-US" sz="2600" dirty="0" smtClean="0"/>
            </a:br>
            <a:r>
              <a:rPr lang="en-US" sz="2600" dirty="0" smtClean="0"/>
              <a:t>Isabella Quintanilha de Souza</a:t>
            </a:r>
            <a:r>
              <a:rPr lang="en-US" sz="2600" dirty="0"/>
              <a:t/>
            </a:r>
            <a:br>
              <a:rPr lang="en-US" sz="2600" dirty="0"/>
            </a:br>
            <a:r>
              <a:rPr lang="en-US" sz="2600" dirty="0" smtClean="0"/>
              <a:t>Marcelle </a:t>
            </a:r>
            <a:r>
              <a:rPr lang="en-US" sz="2600" dirty="0" err="1" smtClean="0"/>
              <a:t>Guedes</a:t>
            </a:r>
            <a:r>
              <a:rPr lang="en-US" sz="2600" dirty="0" smtClean="0"/>
              <a:t> de Medeiros Lopes</a:t>
            </a:r>
          </a:p>
          <a:p>
            <a:r>
              <a:rPr lang="en-US" sz="2000" dirty="0" smtClean="0"/>
              <a:t>	</a:t>
            </a:r>
            <a:endParaRPr lang="en-US" sz="2000" dirty="0"/>
          </a:p>
        </p:txBody>
      </p:sp>
      <p:pic>
        <p:nvPicPr>
          <p:cNvPr id="4" name="Imagem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438900" y="4984125"/>
            <a:ext cx="2400136" cy="953164"/>
          </a:xfrm>
          <a:prstGeom prst="rect">
            <a:avLst/>
          </a:prstGeom>
        </p:spPr>
      </p:pic>
      <p:pic>
        <p:nvPicPr>
          <p:cNvPr id="5" name="Imagem 4"/>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6438900" y="5944162"/>
            <a:ext cx="2705100" cy="707488"/>
          </a:xfrm>
          <a:prstGeom prst="rect">
            <a:avLst/>
          </a:prstGeom>
        </p:spPr>
      </p:pic>
      <p:pic>
        <p:nvPicPr>
          <p:cNvPr id="6" name="Imagem 5"/>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5192287" y="5246189"/>
            <a:ext cx="1085850" cy="1304925"/>
          </a:xfrm>
          <a:prstGeom prst="rect">
            <a:avLst/>
          </a:prstGeom>
        </p:spPr>
      </p:pic>
      <p:sp>
        <p:nvSpPr>
          <p:cNvPr id="7" name="Espaço Reservado para Número de Slide 6"/>
          <p:cNvSpPr>
            <a:spLocks noGrp="1"/>
          </p:cNvSpPr>
          <p:nvPr>
            <p:ph type="sldNum" sz="quarter" idx="12"/>
          </p:nvPr>
        </p:nvSpPr>
        <p:spPr/>
        <p:txBody>
          <a:bodyPr/>
          <a:lstStyle/>
          <a:p>
            <a:pPr algn="r" eaLnBrk="1" latinLnBrk="0" hangingPunct="1"/>
            <a:fld id="{96652B35-718D-4E28-AFEB-B694A3B357E8}" type="slidenum">
              <a:rPr kumimoji="0" lang="en-US" smtClean="0"/>
              <a:pPr algn="r" eaLnBrk="1" latinLnBrk="0" hangingPunct="1"/>
              <a:t>1</a:t>
            </a:fld>
            <a:endParaRPr kumimoji="0" lang="en-US" sz="1800" dirty="0">
              <a:solidFill>
                <a:schemeClr val="bg1"/>
              </a:solidFill>
            </a:endParaRPr>
          </a:p>
        </p:txBody>
      </p:sp>
    </p:spTree>
    <p:extLst>
      <p:ext uri="{BB962C8B-B14F-4D97-AF65-F5344CB8AC3E}">
        <p14:creationId xmlns:p14="http://schemas.microsoft.com/office/powerpoint/2010/main" xmlns="" val="329952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pPr algn="ctr"/>
            <a:r>
              <a:rPr lang="pt-BR" sz="8000" dirty="0" smtClean="0">
                <a:solidFill>
                  <a:schemeClr val="accent2">
                    <a:lumMod val="60000"/>
                    <a:lumOff val="40000"/>
                  </a:schemeClr>
                </a:solidFill>
              </a:rPr>
              <a:t>Etiquetas</a:t>
            </a:r>
            <a:endParaRPr lang="pt-BR" sz="8000" dirty="0">
              <a:solidFill>
                <a:schemeClr val="accent2">
                  <a:lumMod val="60000"/>
                  <a:lumOff val="40000"/>
                </a:schemeClr>
              </a:solidFill>
            </a:endParaRPr>
          </a:p>
        </p:txBody>
      </p:sp>
      <p:sp>
        <p:nvSpPr>
          <p:cNvPr id="2" name="Espaço Reservado para Número de Slide 1"/>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10</a:t>
            </a:fld>
            <a:endParaRPr kumimoji="0" lang="en-US" dirty="0"/>
          </a:p>
        </p:txBody>
      </p:sp>
    </p:spTree>
    <p:extLst>
      <p:ext uri="{BB962C8B-B14F-4D97-AF65-F5344CB8AC3E}">
        <p14:creationId xmlns:p14="http://schemas.microsoft.com/office/powerpoint/2010/main" xmlns="" val="31829940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Etiquetas</a:t>
            </a:r>
            <a:endParaRPr lang="pt-BR" dirty="0"/>
          </a:p>
        </p:txBody>
      </p:sp>
      <p:sp>
        <p:nvSpPr>
          <p:cNvPr id="4" name="Espaço Reservado para Conteúdo 2"/>
          <p:cNvSpPr>
            <a:spLocks noGrp="1"/>
          </p:cNvSpPr>
          <p:nvPr>
            <p:ph idx="1"/>
          </p:nvPr>
        </p:nvSpPr>
        <p:spPr>
          <a:xfrm>
            <a:off x="457200" y="2249424"/>
            <a:ext cx="6304208" cy="4325112"/>
          </a:xfrm>
        </p:spPr>
        <p:txBody>
          <a:bodyPr>
            <a:normAutofit/>
          </a:bodyPr>
          <a:lstStyle/>
          <a:p>
            <a:pPr>
              <a:buClr>
                <a:schemeClr val="accent2"/>
              </a:buClr>
              <a:buFont typeface="Wingdings" panose="05000000000000000000" pitchFamily="2" charset="2"/>
              <a:buChar char="§"/>
            </a:pPr>
            <a:r>
              <a:rPr lang="pt-BR" sz="3200" dirty="0" smtClean="0"/>
              <a:t>Classificação de acordo com a </a:t>
            </a:r>
            <a:r>
              <a:rPr lang="pt-BR" sz="3200" dirty="0"/>
              <a:t>f</a:t>
            </a:r>
            <a:r>
              <a:rPr lang="pt-BR" sz="3200" dirty="0" smtClean="0"/>
              <a:t>onte de energia e transmissão</a:t>
            </a:r>
          </a:p>
          <a:p>
            <a:pPr lvl="1">
              <a:buClr>
                <a:schemeClr val="accent2">
                  <a:lumMod val="60000"/>
                  <a:lumOff val="40000"/>
                </a:schemeClr>
              </a:buClr>
              <a:buFont typeface="Arial" panose="020B0604020202020204" pitchFamily="34" charset="0"/>
              <a:buChar char="•"/>
            </a:pPr>
            <a:r>
              <a:rPr lang="pt-BR" sz="2800" dirty="0" smtClean="0">
                <a:solidFill>
                  <a:schemeClr val="tx1"/>
                </a:solidFill>
              </a:rPr>
              <a:t>Passivas</a:t>
            </a:r>
          </a:p>
          <a:p>
            <a:pPr lvl="1">
              <a:buClr>
                <a:schemeClr val="accent2">
                  <a:lumMod val="60000"/>
                  <a:lumOff val="40000"/>
                </a:schemeClr>
              </a:buClr>
              <a:buFont typeface="Arial" panose="020B0604020202020204" pitchFamily="34" charset="0"/>
              <a:buChar char="•"/>
            </a:pPr>
            <a:r>
              <a:rPr lang="pt-BR" sz="2800" dirty="0" err="1" smtClean="0">
                <a:solidFill>
                  <a:schemeClr val="tx1"/>
                </a:solidFill>
              </a:rPr>
              <a:t>Semi-passivas</a:t>
            </a:r>
            <a:endParaRPr lang="pt-BR" sz="2800" dirty="0" smtClean="0">
              <a:solidFill>
                <a:schemeClr val="tx1"/>
              </a:solidFill>
            </a:endParaRPr>
          </a:p>
          <a:p>
            <a:pPr lvl="1">
              <a:buClr>
                <a:schemeClr val="accent2">
                  <a:lumMod val="60000"/>
                  <a:lumOff val="40000"/>
                </a:schemeClr>
              </a:buClr>
              <a:buFont typeface="Arial" panose="020B0604020202020204" pitchFamily="34" charset="0"/>
              <a:buChar char="•"/>
            </a:pPr>
            <a:r>
              <a:rPr lang="pt-BR" sz="2800" dirty="0" smtClean="0">
                <a:solidFill>
                  <a:schemeClr val="tx1"/>
                </a:solidFill>
              </a:rPr>
              <a:t>Ativas</a:t>
            </a:r>
          </a:p>
          <a:p>
            <a:pPr lvl="1">
              <a:buClr>
                <a:schemeClr val="accent2">
                  <a:lumMod val="60000"/>
                  <a:lumOff val="40000"/>
                </a:schemeClr>
              </a:buClr>
              <a:buFont typeface="Arial" panose="020B0604020202020204" pitchFamily="34" charset="0"/>
              <a:buChar char="•"/>
            </a:pPr>
            <a:r>
              <a:rPr lang="pt-BR" sz="2800" dirty="0" err="1" smtClean="0">
                <a:solidFill>
                  <a:schemeClr val="tx1"/>
                </a:solidFill>
              </a:rPr>
              <a:t>Semi-ativas</a:t>
            </a:r>
            <a:endParaRPr lang="pt-BR" sz="2800" dirty="0" smtClean="0">
              <a:solidFill>
                <a:schemeClr val="tx1"/>
              </a:solidFill>
            </a:endParaRPr>
          </a:p>
          <a:p>
            <a:pPr lvl="1">
              <a:buClr>
                <a:schemeClr val="accent2">
                  <a:lumMod val="60000"/>
                  <a:lumOff val="40000"/>
                </a:schemeClr>
              </a:buClr>
              <a:buFont typeface="Arial" panose="020B0604020202020204" pitchFamily="34" charset="0"/>
              <a:buChar char="•"/>
            </a:pPr>
            <a:endParaRPr lang="pt-BR" sz="2800" dirty="0" smtClean="0">
              <a:solidFill>
                <a:schemeClr val="tx1"/>
              </a:solidFill>
            </a:endParaRPr>
          </a:p>
          <a:p>
            <a:pPr marL="411480" lvl="1" indent="0">
              <a:buClr>
                <a:schemeClr val="accent2">
                  <a:lumMod val="60000"/>
                  <a:lumOff val="40000"/>
                </a:schemeClr>
              </a:buClr>
              <a:buNone/>
            </a:pPr>
            <a:endParaRPr lang="pt-BR" sz="2400" dirty="0" smtClean="0">
              <a:solidFill>
                <a:schemeClr val="tx1"/>
              </a:solidFill>
            </a:endParaRPr>
          </a:p>
        </p:txBody>
      </p:sp>
      <p:pic>
        <p:nvPicPr>
          <p:cNvPr id="2052" name="Picture 4" descr="http://i00.i.aliimg.com/photo/v1/511256518/915MHz_RFID_UHF_passive_tag.jpg">
            <a:hlinkClick r:id="rId2"/>
          </p:cNvPr>
          <p:cNvPicPr>
            <a:picLocks noChangeAspect="1" noChangeArrowheads="1"/>
          </p:cNvPicPr>
          <p:nvPr/>
        </p:nvPicPr>
        <p:blipFill rotWithShape="1">
          <a:blip r:embed="rId3">
            <a:extLst>
              <a:ext uri="{28A0092B-C50C-407E-A947-70E740481C1C}">
                <a14:useLocalDpi xmlns:a14="http://schemas.microsoft.com/office/drawing/2010/main" xmlns="" val="0"/>
              </a:ext>
            </a:extLst>
          </a:blip>
          <a:srcRect l="7280" t="16360" b="22794"/>
          <a:stretch/>
        </p:blipFill>
        <p:spPr bwMode="auto">
          <a:xfrm>
            <a:off x="6555347" y="2209800"/>
            <a:ext cx="2498500" cy="1639571"/>
          </a:xfrm>
          <a:prstGeom prst="rect">
            <a:avLst/>
          </a:prstGeom>
          <a:noFill/>
          <a:extLst>
            <a:ext uri="{909E8E84-426E-40DD-AFC4-6F175D3DCCD1}">
              <a14:hiddenFill xmlns:a14="http://schemas.microsoft.com/office/drawing/2010/main" xmlns="">
                <a:solidFill>
                  <a:srgbClr val="FFFFFF"/>
                </a:solidFill>
              </a14:hiddenFill>
            </a:ext>
          </a:extLst>
        </p:spPr>
      </p:pic>
      <p:pic>
        <p:nvPicPr>
          <p:cNvPr id="2056" name="Picture 8" descr="http://i01.i.aliimg.com/photo/v0/519892603/2012_New_style_active_RFID_tag_with.jpg">
            <a:hlinkClick r:id="rId4"/>
          </p:cNvPr>
          <p:cNvPicPr>
            <a:picLocks noChangeAspect="1" noChangeArrowheads="1"/>
          </p:cNvPicPr>
          <p:nvPr/>
        </p:nvPicPr>
        <p:blipFill rotWithShape="1">
          <a:blip r:embed="rId5">
            <a:extLst>
              <a:ext uri="{28A0092B-C50C-407E-A947-70E740481C1C}">
                <a14:useLocalDpi xmlns:a14="http://schemas.microsoft.com/office/drawing/2010/main" xmlns="" val="0"/>
              </a:ext>
            </a:extLst>
          </a:blip>
          <a:srcRect l="4846" t="10233" b="30815"/>
          <a:stretch/>
        </p:blipFill>
        <p:spPr bwMode="auto">
          <a:xfrm>
            <a:off x="6555729" y="4692931"/>
            <a:ext cx="2498500" cy="1626106"/>
          </a:xfrm>
          <a:prstGeom prst="rect">
            <a:avLst/>
          </a:prstGeom>
          <a:noFill/>
          <a:extLst>
            <a:ext uri="{909E8E84-426E-40DD-AFC4-6F175D3DCCD1}">
              <a14:hiddenFill xmlns:a14="http://schemas.microsoft.com/office/drawing/2010/main" xmlns="">
                <a:solidFill>
                  <a:srgbClr val="FFFFFF"/>
                </a:solidFill>
              </a14:hiddenFill>
            </a:ext>
          </a:extLst>
        </p:spPr>
      </p:pic>
      <p:sp>
        <p:nvSpPr>
          <p:cNvPr id="3" name="CaixaDeTexto 2"/>
          <p:cNvSpPr txBox="1"/>
          <p:nvPr/>
        </p:nvSpPr>
        <p:spPr>
          <a:xfrm>
            <a:off x="6825803" y="3849934"/>
            <a:ext cx="1867819" cy="369332"/>
          </a:xfrm>
          <a:prstGeom prst="rect">
            <a:avLst/>
          </a:prstGeom>
          <a:noFill/>
        </p:spPr>
        <p:txBody>
          <a:bodyPr wrap="none" rtlCol="0">
            <a:spAutoFit/>
          </a:bodyPr>
          <a:lstStyle/>
          <a:p>
            <a:r>
              <a:rPr lang="pt-BR" dirty="0" smtClean="0"/>
              <a:t>Etiqueta Passiva</a:t>
            </a:r>
            <a:endParaRPr lang="pt-BR" dirty="0"/>
          </a:p>
        </p:txBody>
      </p:sp>
      <p:sp>
        <p:nvSpPr>
          <p:cNvPr id="9" name="CaixaDeTexto 8"/>
          <p:cNvSpPr txBox="1"/>
          <p:nvPr/>
        </p:nvSpPr>
        <p:spPr>
          <a:xfrm>
            <a:off x="6960650" y="6319037"/>
            <a:ext cx="1646605" cy="369332"/>
          </a:xfrm>
          <a:prstGeom prst="rect">
            <a:avLst/>
          </a:prstGeom>
          <a:noFill/>
        </p:spPr>
        <p:txBody>
          <a:bodyPr wrap="none" rtlCol="0">
            <a:spAutoFit/>
          </a:bodyPr>
          <a:lstStyle/>
          <a:p>
            <a:r>
              <a:rPr lang="pt-BR" dirty="0" smtClean="0"/>
              <a:t>Etiqueta Ativa</a:t>
            </a:r>
            <a:endParaRPr lang="pt-BR" dirty="0"/>
          </a:p>
        </p:txBody>
      </p:sp>
      <p:sp>
        <p:nvSpPr>
          <p:cNvPr id="5" name="Espaço Reservado para Número de Slide 4"/>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11</a:t>
            </a:fld>
            <a:endParaRPr kumimoji="0" lang="en-US" dirty="0"/>
          </a:p>
        </p:txBody>
      </p:sp>
    </p:spTree>
    <p:extLst>
      <p:ext uri="{BB962C8B-B14F-4D97-AF65-F5344CB8AC3E}">
        <p14:creationId xmlns:p14="http://schemas.microsoft.com/office/powerpoint/2010/main" xmlns="" val="18673804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Etiquetas</a:t>
            </a:r>
            <a:endParaRPr lang="pt-BR" dirty="0"/>
          </a:p>
        </p:txBody>
      </p:sp>
      <p:sp>
        <p:nvSpPr>
          <p:cNvPr id="4" name="Espaço Reservado para Conteúdo 2"/>
          <p:cNvSpPr>
            <a:spLocks noGrp="1"/>
          </p:cNvSpPr>
          <p:nvPr>
            <p:ph idx="1"/>
          </p:nvPr>
        </p:nvSpPr>
        <p:spPr/>
        <p:txBody>
          <a:bodyPr>
            <a:normAutofit/>
          </a:bodyPr>
          <a:lstStyle/>
          <a:p>
            <a:pPr>
              <a:buClr>
                <a:schemeClr val="accent2"/>
              </a:buClr>
              <a:buFont typeface="Wingdings" panose="05000000000000000000" pitchFamily="2" charset="2"/>
              <a:buChar char="§"/>
            </a:pPr>
            <a:r>
              <a:rPr lang="pt-BR" sz="3600" dirty="0" smtClean="0"/>
              <a:t>Classificação de acordo com o tipo de memória</a:t>
            </a:r>
          </a:p>
          <a:p>
            <a:pPr lvl="1">
              <a:buClr>
                <a:schemeClr val="accent2">
                  <a:lumMod val="60000"/>
                  <a:lumOff val="40000"/>
                </a:schemeClr>
              </a:buClr>
              <a:buFont typeface="Arial" panose="020B0604020202020204" pitchFamily="34" charset="0"/>
              <a:buChar char="•"/>
            </a:pPr>
            <a:r>
              <a:rPr lang="pt-BR" sz="3200" i="1" dirty="0" err="1" smtClean="0">
                <a:solidFill>
                  <a:schemeClr val="tx1"/>
                </a:solidFill>
              </a:rPr>
              <a:t>Read</a:t>
            </a:r>
            <a:r>
              <a:rPr lang="pt-BR" sz="3200" i="1" dirty="0" smtClean="0">
                <a:solidFill>
                  <a:schemeClr val="tx1"/>
                </a:solidFill>
              </a:rPr>
              <a:t> </a:t>
            </a:r>
            <a:r>
              <a:rPr lang="pt-BR" sz="3200" i="1" dirty="0" err="1" smtClean="0">
                <a:solidFill>
                  <a:schemeClr val="tx1"/>
                </a:solidFill>
              </a:rPr>
              <a:t>Only</a:t>
            </a:r>
            <a:endParaRPr lang="pt-BR" sz="3200" i="1" dirty="0" smtClean="0">
              <a:solidFill>
                <a:schemeClr val="tx1"/>
              </a:solidFill>
            </a:endParaRPr>
          </a:p>
          <a:p>
            <a:pPr lvl="1">
              <a:buClr>
                <a:schemeClr val="accent2">
                  <a:lumMod val="60000"/>
                  <a:lumOff val="40000"/>
                </a:schemeClr>
              </a:buClr>
              <a:buFont typeface="Arial" panose="020B0604020202020204" pitchFamily="34" charset="0"/>
              <a:buChar char="•"/>
            </a:pPr>
            <a:r>
              <a:rPr lang="pt-BR" sz="3200" i="1" dirty="0" smtClean="0">
                <a:solidFill>
                  <a:schemeClr val="tx1"/>
                </a:solidFill>
              </a:rPr>
              <a:t>Write </a:t>
            </a:r>
            <a:r>
              <a:rPr lang="pt-BR" sz="3200" i="1" dirty="0" err="1" smtClean="0">
                <a:solidFill>
                  <a:schemeClr val="tx1"/>
                </a:solidFill>
              </a:rPr>
              <a:t>Once</a:t>
            </a:r>
            <a:r>
              <a:rPr lang="pt-BR" sz="3200" i="1" dirty="0" smtClean="0">
                <a:solidFill>
                  <a:schemeClr val="tx1"/>
                </a:solidFill>
              </a:rPr>
              <a:t> </a:t>
            </a:r>
            <a:r>
              <a:rPr lang="pt-BR" sz="3200" i="1" dirty="0" err="1" smtClean="0">
                <a:solidFill>
                  <a:schemeClr val="tx1"/>
                </a:solidFill>
              </a:rPr>
              <a:t>Read</a:t>
            </a:r>
            <a:r>
              <a:rPr lang="pt-BR" sz="3200" i="1" dirty="0" smtClean="0">
                <a:solidFill>
                  <a:schemeClr val="tx1"/>
                </a:solidFill>
              </a:rPr>
              <a:t> </a:t>
            </a:r>
            <a:r>
              <a:rPr lang="pt-BR" sz="3200" i="1" dirty="0" err="1" smtClean="0">
                <a:solidFill>
                  <a:schemeClr val="tx1"/>
                </a:solidFill>
              </a:rPr>
              <a:t>Many</a:t>
            </a:r>
            <a:endParaRPr lang="pt-BR" sz="3200" i="1" dirty="0" smtClean="0">
              <a:solidFill>
                <a:schemeClr val="tx1"/>
              </a:solidFill>
            </a:endParaRPr>
          </a:p>
          <a:p>
            <a:pPr lvl="1">
              <a:buClr>
                <a:schemeClr val="accent2">
                  <a:lumMod val="60000"/>
                  <a:lumOff val="40000"/>
                </a:schemeClr>
              </a:buClr>
              <a:buFont typeface="Arial" panose="020B0604020202020204" pitchFamily="34" charset="0"/>
              <a:buChar char="•"/>
            </a:pPr>
            <a:r>
              <a:rPr lang="pt-BR" sz="3200" i="1" dirty="0" err="1" smtClean="0">
                <a:solidFill>
                  <a:schemeClr val="tx1"/>
                </a:solidFill>
              </a:rPr>
              <a:t>Read</a:t>
            </a:r>
            <a:r>
              <a:rPr lang="pt-BR" sz="3200" i="1" dirty="0" smtClean="0">
                <a:solidFill>
                  <a:schemeClr val="tx1"/>
                </a:solidFill>
              </a:rPr>
              <a:t>-Write</a:t>
            </a:r>
          </a:p>
        </p:txBody>
      </p:sp>
      <p:sp>
        <p:nvSpPr>
          <p:cNvPr id="3" name="Espaço Reservado para Número de Slide 2"/>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12</a:t>
            </a:fld>
            <a:endParaRPr kumimoji="0" lang="en-US" dirty="0"/>
          </a:p>
        </p:txBody>
      </p:sp>
    </p:spTree>
    <p:extLst>
      <p:ext uri="{BB962C8B-B14F-4D97-AF65-F5344CB8AC3E}">
        <p14:creationId xmlns:p14="http://schemas.microsoft.com/office/powerpoint/2010/main" xmlns="" val="23098591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pPr algn="ctr"/>
            <a:r>
              <a:rPr lang="pt-BR" sz="8000" dirty="0" smtClean="0">
                <a:solidFill>
                  <a:schemeClr val="accent2">
                    <a:lumMod val="60000"/>
                    <a:lumOff val="40000"/>
                  </a:schemeClr>
                </a:solidFill>
              </a:rPr>
              <a:t>Padronização</a:t>
            </a:r>
            <a:endParaRPr lang="pt-BR" sz="8000" dirty="0">
              <a:solidFill>
                <a:schemeClr val="accent2">
                  <a:lumMod val="60000"/>
                  <a:lumOff val="40000"/>
                </a:schemeClr>
              </a:solidFill>
            </a:endParaRPr>
          </a:p>
        </p:txBody>
      </p:sp>
      <p:sp>
        <p:nvSpPr>
          <p:cNvPr id="2" name="Espaço Reservado para Número de Slide 1"/>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13</a:t>
            </a:fld>
            <a:endParaRPr kumimoji="0" lang="en-US" dirty="0"/>
          </a:p>
        </p:txBody>
      </p:sp>
    </p:spTree>
    <p:extLst>
      <p:ext uri="{BB962C8B-B14F-4D97-AF65-F5344CB8AC3E}">
        <p14:creationId xmlns:p14="http://schemas.microsoft.com/office/powerpoint/2010/main" xmlns="" val="1261682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Padronização</a:t>
            </a:r>
            <a:endParaRPr lang="pt-BR" dirty="0"/>
          </a:p>
        </p:txBody>
      </p:sp>
      <p:sp>
        <p:nvSpPr>
          <p:cNvPr id="3" name="Espaço Reservado para Conteúdo 2"/>
          <p:cNvSpPr>
            <a:spLocks noGrp="1"/>
          </p:cNvSpPr>
          <p:nvPr>
            <p:ph idx="1"/>
          </p:nvPr>
        </p:nvSpPr>
        <p:spPr/>
        <p:txBody>
          <a:bodyPr/>
          <a:lstStyle/>
          <a:p>
            <a:pPr>
              <a:buClr>
                <a:schemeClr val="accent2"/>
              </a:buClr>
              <a:buFont typeface="Wingdings" panose="05000000000000000000" pitchFamily="2" charset="2"/>
              <a:buChar char="§"/>
            </a:pPr>
            <a:r>
              <a:rPr lang="pt-BR" dirty="0"/>
              <a:t>Organizações</a:t>
            </a:r>
          </a:p>
          <a:p>
            <a:pPr lvl="1">
              <a:buClr>
                <a:schemeClr val="accent2">
                  <a:lumMod val="60000"/>
                  <a:lumOff val="40000"/>
                </a:schemeClr>
              </a:buClr>
              <a:buFont typeface="Arial" panose="020B0604020202020204" pitchFamily="34" charset="0"/>
              <a:buChar char="•"/>
            </a:pPr>
            <a:r>
              <a:rPr lang="pt-BR" dirty="0">
                <a:solidFill>
                  <a:schemeClr val="tx1"/>
                </a:solidFill>
              </a:rPr>
              <a:t>ISO</a:t>
            </a:r>
          </a:p>
          <a:p>
            <a:pPr marL="411480" lvl="1" indent="0">
              <a:buClr>
                <a:schemeClr val="accent2">
                  <a:lumMod val="60000"/>
                  <a:lumOff val="40000"/>
                </a:schemeClr>
              </a:buClr>
              <a:buNone/>
            </a:pPr>
            <a:endParaRPr lang="pt-BR" dirty="0"/>
          </a:p>
        </p:txBody>
      </p:sp>
      <p:pic>
        <p:nvPicPr>
          <p:cNvPr id="1026" name="Picture 2">
            <a:hlinkClick r:id="rId2"/>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175734" y="3712335"/>
            <a:ext cx="1929686" cy="17740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aphicFrame>
        <p:nvGraphicFramePr>
          <p:cNvPr id="5" name="Tabela 4"/>
          <p:cNvGraphicFramePr>
            <a:graphicFrameLocks noGrp="1"/>
          </p:cNvGraphicFramePr>
          <p:nvPr>
            <p:extLst>
              <p:ext uri="{D42A27DB-BD31-4B8C-83A1-F6EECF244321}">
                <p14:modId xmlns:p14="http://schemas.microsoft.com/office/powerpoint/2010/main" xmlns="" val="3385766803"/>
              </p:ext>
            </p:extLst>
          </p:nvPr>
        </p:nvGraphicFramePr>
        <p:xfrm>
          <a:off x="4378818" y="2009104"/>
          <a:ext cx="4095481" cy="4237149"/>
        </p:xfrm>
        <a:graphic>
          <a:graphicData uri="http://schemas.openxmlformats.org/drawingml/2006/table">
            <a:tbl>
              <a:tblPr>
                <a:tableStyleId>{E8034E78-7F5D-4C2E-B375-FC64B27BC917}</a:tableStyleId>
              </a:tblPr>
              <a:tblGrid>
                <a:gridCol w="4095481"/>
              </a:tblGrid>
              <a:tr h="4237149">
                <a:tc>
                  <a:txBody>
                    <a:bodyPr/>
                    <a:lstStyle/>
                    <a:p>
                      <a:pPr algn="ctr"/>
                      <a:r>
                        <a:rPr lang="pt-BR" sz="2400" dirty="0" smtClean="0">
                          <a:solidFill>
                            <a:schemeClr val="tx1"/>
                          </a:solidFill>
                        </a:rPr>
                        <a:t>Normas ISO para RFID</a:t>
                      </a:r>
                    </a:p>
                    <a:p>
                      <a:endParaRPr lang="pt-BR" sz="1800" dirty="0" smtClean="0">
                        <a:solidFill>
                          <a:schemeClr val="tx1"/>
                        </a:solidFill>
                      </a:endParaRPr>
                    </a:p>
                    <a:p>
                      <a:pPr algn="ctr"/>
                      <a:r>
                        <a:rPr lang="pt-BR" sz="2200" dirty="0" smtClean="0">
                          <a:solidFill>
                            <a:schemeClr val="tx1"/>
                          </a:solidFill>
                        </a:rPr>
                        <a:t>ISO 18000-1</a:t>
                      </a:r>
                    </a:p>
                    <a:p>
                      <a:pPr marL="0" marR="0" indent="0" algn="ctr" defTabSz="914400" rtl="0" eaLnBrk="1" fontAlgn="auto" latinLnBrk="0" hangingPunct="1">
                        <a:lnSpc>
                          <a:spcPct val="100000"/>
                        </a:lnSpc>
                        <a:spcBef>
                          <a:spcPts val="0"/>
                        </a:spcBef>
                        <a:spcAft>
                          <a:spcPts val="0"/>
                        </a:spcAft>
                        <a:buClrTx/>
                        <a:buSzTx/>
                        <a:buFontTx/>
                        <a:buNone/>
                        <a:tabLst/>
                        <a:defRPr/>
                      </a:pPr>
                      <a:r>
                        <a:rPr lang="pt-BR" sz="2200" dirty="0" smtClean="0">
                          <a:solidFill>
                            <a:schemeClr val="tx1"/>
                          </a:solidFill>
                        </a:rPr>
                        <a:t>ISO 18000-2</a:t>
                      </a:r>
                    </a:p>
                    <a:p>
                      <a:pPr marL="0" marR="0" indent="0" algn="ctr" defTabSz="914400" rtl="0" eaLnBrk="1" fontAlgn="auto" latinLnBrk="0" hangingPunct="1">
                        <a:lnSpc>
                          <a:spcPct val="100000"/>
                        </a:lnSpc>
                        <a:spcBef>
                          <a:spcPts val="0"/>
                        </a:spcBef>
                        <a:spcAft>
                          <a:spcPts val="0"/>
                        </a:spcAft>
                        <a:buClrTx/>
                        <a:buSzTx/>
                        <a:buFontTx/>
                        <a:buNone/>
                        <a:tabLst/>
                        <a:defRPr/>
                      </a:pPr>
                      <a:r>
                        <a:rPr lang="pt-BR" sz="2200" dirty="0" smtClean="0">
                          <a:solidFill>
                            <a:schemeClr val="tx1"/>
                          </a:solidFill>
                        </a:rPr>
                        <a:t>ISO 18000-3</a:t>
                      </a:r>
                    </a:p>
                    <a:p>
                      <a:pPr marL="0" marR="0" indent="0" algn="ctr" defTabSz="914400" rtl="0" eaLnBrk="1" fontAlgn="auto" latinLnBrk="0" hangingPunct="1">
                        <a:lnSpc>
                          <a:spcPct val="100000"/>
                        </a:lnSpc>
                        <a:spcBef>
                          <a:spcPts val="0"/>
                        </a:spcBef>
                        <a:spcAft>
                          <a:spcPts val="0"/>
                        </a:spcAft>
                        <a:buClrTx/>
                        <a:buSzTx/>
                        <a:buFontTx/>
                        <a:buNone/>
                        <a:tabLst/>
                        <a:defRPr/>
                      </a:pPr>
                      <a:r>
                        <a:rPr lang="pt-BR" sz="2200" dirty="0" smtClean="0">
                          <a:solidFill>
                            <a:schemeClr val="tx1"/>
                          </a:solidFill>
                        </a:rPr>
                        <a:t>ISO 18000-4</a:t>
                      </a:r>
                    </a:p>
                    <a:p>
                      <a:pPr marL="0" marR="0" indent="0" algn="ctr" defTabSz="914400" rtl="0" eaLnBrk="1" fontAlgn="auto" latinLnBrk="0" hangingPunct="1">
                        <a:lnSpc>
                          <a:spcPct val="100000"/>
                        </a:lnSpc>
                        <a:spcBef>
                          <a:spcPts val="0"/>
                        </a:spcBef>
                        <a:spcAft>
                          <a:spcPts val="0"/>
                        </a:spcAft>
                        <a:buClrTx/>
                        <a:buSzTx/>
                        <a:buFontTx/>
                        <a:buNone/>
                        <a:tabLst/>
                        <a:defRPr/>
                      </a:pPr>
                      <a:r>
                        <a:rPr lang="pt-BR" sz="2200" dirty="0" smtClean="0">
                          <a:solidFill>
                            <a:schemeClr val="tx1"/>
                          </a:solidFill>
                        </a:rPr>
                        <a:t>ISO 18000-5</a:t>
                      </a:r>
                    </a:p>
                    <a:p>
                      <a:pPr marL="0" marR="0" indent="0" algn="ctr" defTabSz="914400" rtl="0" eaLnBrk="1" fontAlgn="auto" latinLnBrk="0" hangingPunct="1">
                        <a:lnSpc>
                          <a:spcPct val="100000"/>
                        </a:lnSpc>
                        <a:spcBef>
                          <a:spcPts val="0"/>
                        </a:spcBef>
                        <a:spcAft>
                          <a:spcPts val="0"/>
                        </a:spcAft>
                        <a:buClrTx/>
                        <a:buSzTx/>
                        <a:buFontTx/>
                        <a:buNone/>
                        <a:tabLst/>
                        <a:defRPr/>
                      </a:pPr>
                      <a:r>
                        <a:rPr lang="pt-BR" sz="2200" dirty="0" smtClean="0">
                          <a:solidFill>
                            <a:schemeClr val="tx1"/>
                          </a:solidFill>
                        </a:rPr>
                        <a:t>ISO 18000-6</a:t>
                      </a:r>
                    </a:p>
                    <a:p>
                      <a:pPr marL="0" marR="0" indent="0" algn="ctr" defTabSz="914400" rtl="0" eaLnBrk="1" fontAlgn="auto" latinLnBrk="0" hangingPunct="1">
                        <a:lnSpc>
                          <a:spcPct val="100000"/>
                        </a:lnSpc>
                        <a:spcBef>
                          <a:spcPts val="0"/>
                        </a:spcBef>
                        <a:spcAft>
                          <a:spcPts val="0"/>
                        </a:spcAft>
                        <a:buClrTx/>
                        <a:buSzTx/>
                        <a:buFontTx/>
                        <a:buNone/>
                        <a:tabLst/>
                        <a:defRPr/>
                      </a:pPr>
                      <a:r>
                        <a:rPr lang="pt-BR" sz="2200" dirty="0" smtClean="0">
                          <a:solidFill>
                            <a:schemeClr val="tx1"/>
                          </a:solidFill>
                        </a:rPr>
                        <a:t>ISO 18000-7</a:t>
                      </a:r>
                    </a:p>
                    <a:p>
                      <a:pPr marL="0" marR="0" indent="0" algn="ctr" defTabSz="914400" rtl="0" eaLnBrk="1" fontAlgn="auto" latinLnBrk="0" hangingPunct="1">
                        <a:lnSpc>
                          <a:spcPct val="100000"/>
                        </a:lnSpc>
                        <a:spcBef>
                          <a:spcPts val="0"/>
                        </a:spcBef>
                        <a:spcAft>
                          <a:spcPts val="0"/>
                        </a:spcAft>
                        <a:buClrTx/>
                        <a:buSzTx/>
                        <a:buFontTx/>
                        <a:buNone/>
                        <a:tabLst/>
                        <a:defRPr/>
                      </a:pPr>
                      <a:r>
                        <a:rPr lang="pt-BR" sz="2200" dirty="0" smtClean="0">
                          <a:solidFill>
                            <a:schemeClr val="tx1"/>
                          </a:solidFill>
                        </a:rPr>
                        <a:t>ISO 11785</a:t>
                      </a:r>
                    </a:p>
                    <a:p>
                      <a:pPr marL="0" marR="0" indent="0" algn="ctr" defTabSz="914400" rtl="0" eaLnBrk="1" fontAlgn="auto" latinLnBrk="0" hangingPunct="1">
                        <a:lnSpc>
                          <a:spcPct val="100000"/>
                        </a:lnSpc>
                        <a:spcBef>
                          <a:spcPts val="0"/>
                        </a:spcBef>
                        <a:spcAft>
                          <a:spcPts val="0"/>
                        </a:spcAft>
                        <a:buClrTx/>
                        <a:buSzTx/>
                        <a:buFontTx/>
                        <a:buNone/>
                        <a:tabLst/>
                        <a:defRPr/>
                      </a:pPr>
                      <a:r>
                        <a:rPr lang="pt-BR" sz="2200" dirty="0" smtClean="0">
                          <a:solidFill>
                            <a:schemeClr val="tx1"/>
                          </a:solidFill>
                        </a:rPr>
                        <a:t>ISO 14443</a:t>
                      </a:r>
                    </a:p>
                    <a:p>
                      <a:pPr marL="0" marR="0" indent="0" algn="ctr" defTabSz="914400" rtl="0" eaLnBrk="1" fontAlgn="auto" latinLnBrk="0" hangingPunct="1">
                        <a:lnSpc>
                          <a:spcPct val="100000"/>
                        </a:lnSpc>
                        <a:spcBef>
                          <a:spcPts val="0"/>
                        </a:spcBef>
                        <a:spcAft>
                          <a:spcPts val="0"/>
                        </a:spcAft>
                        <a:buClrTx/>
                        <a:buSzTx/>
                        <a:buFontTx/>
                        <a:buNone/>
                        <a:tabLst/>
                        <a:defRPr/>
                      </a:pPr>
                      <a:r>
                        <a:rPr lang="pt-BR" sz="2200" dirty="0" smtClean="0">
                          <a:solidFill>
                            <a:schemeClr val="tx1"/>
                          </a:solidFill>
                        </a:rPr>
                        <a:t>ISO 15693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4" name="Espaço Reservado para Número de Slide 3"/>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14</a:t>
            </a:fld>
            <a:endParaRPr kumimoji="0" lang="en-US" dirty="0"/>
          </a:p>
        </p:txBody>
      </p:sp>
    </p:spTree>
    <p:extLst>
      <p:ext uri="{BB962C8B-B14F-4D97-AF65-F5344CB8AC3E}">
        <p14:creationId xmlns:p14="http://schemas.microsoft.com/office/powerpoint/2010/main" xmlns="" val="15572017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Padronização</a:t>
            </a:r>
            <a:endParaRPr lang="pt-BR" dirty="0"/>
          </a:p>
        </p:txBody>
      </p:sp>
      <p:sp>
        <p:nvSpPr>
          <p:cNvPr id="3" name="Espaço Reservado para Conteúdo 2"/>
          <p:cNvSpPr>
            <a:spLocks noGrp="1"/>
          </p:cNvSpPr>
          <p:nvPr>
            <p:ph idx="1"/>
          </p:nvPr>
        </p:nvSpPr>
        <p:spPr/>
        <p:txBody>
          <a:bodyPr/>
          <a:lstStyle/>
          <a:p>
            <a:pPr>
              <a:buClr>
                <a:schemeClr val="accent2"/>
              </a:buClr>
              <a:buFont typeface="Wingdings" panose="05000000000000000000" pitchFamily="2" charset="2"/>
              <a:buChar char="§"/>
            </a:pPr>
            <a:r>
              <a:rPr lang="pt-BR" dirty="0"/>
              <a:t>Organizações</a:t>
            </a:r>
          </a:p>
          <a:p>
            <a:pPr lvl="1">
              <a:buClr>
                <a:schemeClr val="accent2">
                  <a:lumMod val="60000"/>
                  <a:lumOff val="40000"/>
                </a:schemeClr>
              </a:buClr>
              <a:buFont typeface="Arial" panose="020B0604020202020204" pitchFamily="34" charset="0"/>
              <a:buChar char="•"/>
            </a:pPr>
            <a:r>
              <a:rPr lang="pt-BR" dirty="0" err="1" smtClean="0">
                <a:solidFill>
                  <a:schemeClr val="tx1"/>
                </a:solidFill>
              </a:rPr>
              <a:t>EPCglobal</a:t>
            </a:r>
            <a:endParaRPr lang="pt-BR" dirty="0" smtClean="0">
              <a:solidFill>
                <a:schemeClr val="tx1"/>
              </a:solidFill>
            </a:endParaRPr>
          </a:p>
          <a:p>
            <a:pPr lvl="1">
              <a:buClr>
                <a:schemeClr val="accent2">
                  <a:lumMod val="60000"/>
                  <a:lumOff val="40000"/>
                </a:schemeClr>
              </a:buClr>
              <a:buFont typeface="Arial" panose="020B0604020202020204" pitchFamily="34" charset="0"/>
              <a:buChar char="•"/>
            </a:pPr>
            <a:endParaRPr lang="pt-BR" dirty="0">
              <a:solidFill>
                <a:schemeClr val="tx1"/>
              </a:solidFill>
            </a:endParaRPr>
          </a:p>
          <a:p>
            <a:pPr lvl="1">
              <a:buClr>
                <a:schemeClr val="accent2">
                  <a:lumMod val="60000"/>
                  <a:lumOff val="40000"/>
                </a:schemeClr>
              </a:buClr>
              <a:buFont typeface="Arial" panose="020B0604020202020204" pitchFamily="34" charset="0"/>
              <a:buChar char="•"/>
            </a:pPr>
            <a:endParaRPr lang="pt-BR" dirty="0">
              <a:solidFill>
                <a:schemeClr val="tx1"/>
              </a:solidFill>
            </a:endParaRPr>
          </a:p>
          <a:p>
            <a:endParaRPr lang="pt-BR" dirty="0"/>
          </a:p>
        </p:txBody>
      </p:sp>
      <p:pic>
        <p:nvPicPr>
          <p:cNvPr id="2050" name="Picture 2">
            <a:hlinkClick r:id="rId2"/>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572966" y="3805908"/>
            <a:ext cx="5832700" cy="153245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4" name="Espaço Reservado para Número de Slide 3"/>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15</a:t>
            </a:fld>
            <a:endParaRPr kumimoji="0" lang="en-US" dirty="0"/>
          </a:p>
        </p:txBody>
      </p:sp>
    </p:spTree>
    <p:extLst>
      <p:ext uri="{BB962C8B-B14F-4D97-AF65-F5344CB8AC3E}">
        <p14:creationId xmlns:p14="http://schemas.microsoft.com/office/powerpoint/2010/main" xmlns="" val="11577185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Padronização</a:t>
            </a:r>
            <a:endParaRPr lang="pt-BR" dirty="0"/>
          </a:p>
        </p:txBody>
      </p:sp>
      <p:sp>
        <p:nvSpPr>
          <p:cNvPr id="3" name="Espaço Reservado para Conteúdo 2"/>
          <p:cNvSpPr>
            <a:spLocks noGrp="1"/>
          </p:cNvSpPr>
          <p:nvPr>
            <p:ph idx="1"/>
          </p:nvPr>
        </p:nvSpPr>
        <p:spPr/>
        <p:txBody>
          <a:bodyPr/>
          <a:lstStyle/>
          <a:p>
            <a:pPr>
              <a:buClr>
                <a:schemeClr val="accent2"/>
              </a:buClr>
              <a:buFont typeface="Wingdings" panose="05000000000000000000" pitchFamily="2" charset="2"/>
              <a:buChar char="§"/>
            </a:pPr>
            <a:r>
              <a:rPr lang="pt-BR" dirty="0" smtClean="0"/>
              <a:t>Código Eletrônico do Produto (ECP)</a:t>
            </a:r>
            <a:endParaRPr lang="pt-BR" dirty="0"/>
          </a:p>
          <a:p>
            <a:pPr marL="411480" lvl="1" indent="0">
              <a:buClr>
                <a:schemeClr val="accent2">
                  <a:lumMod val="60000"/>
                  <a:lumOff val="40000"/>
                </a:schemeClr>
              </a:buClr>
              <a:buNone/>
            </a:pPr>
            <a:endParaRPr lang="pt-BR" dirty="0">
              <a:solidFill>
                <a:schemeClr val="tx1"/>
              </a:solidFill>
            </a:endParaRPr>
          </a:p>
          <a:p>
            <a:pPr marL="109728" indent="0">
              <a:buNone/>
            </a:pPr>
            <a:endParaRPr lang="pt-BR" dirty="0" smtClean="0"/>
          </a:p>
          <a:p>
            <a:pPr marL="109728" indent="0">
              <a:buNone/>
            </a:pPr>
            <a:endParaRPr lang="pt-BR" dirty="0"/>
          </a:p>
          <a:p>
            <a:pPr marL="109728" indent="0">
              <a:buNone/>
            </a:pPr>
            <a:endParaRPr lang="pt-BR" dirty="0" smtClean="0"/>
          </a:p>
          <a:p>
            <a:pPr marL="109728" indent="0">
              <a:buNone/>
            </a:pPr>
            <a:endParaRPr lang="pt-BR" dirty="0"/>
          </a:p>
          <a:p>
            <a:pPr marL="109728" indent="0">
              <a:buNone/>
            </a:pPr>
            <a:r>
              <a:rPr lang="pt-BR" sz="2400" dirty="0" smtClean="0"/>
              <a:t>Versão      Identificação     Categoria         Número</a:t>
            </a:r>
          </a:p>
          <a:p>
            <a:pPr marL="109728" indent="0">
              <a:buNone/>
            </a:pPr>
            <a:r>
              <a:rPr lang="pt-BR" sz="2400" dirty="0"/>
              <a:t>d</a:t>
            </a:r>
            <a:r>
              <a:rPr lang="pt-BR" sz="2400" dirty="0" smtClean="0"/>
              <a:t>o EPC     do fabricante     do produto       serial</a:t>
            </a:r>
            <a:endParaRPr lang="pt-BR" sz="2400" dirty="0"/>
          </a:p>
        </p:txBody>
      </p:sp>
      <p:sp>
        <p:nvSpPr>
          <p:cNvPr id="4" name="Retângulo 3"/>
          <p:cNvSpPr/>
          <p:nvPr/>
        </p:nvSpPr>
        <p:spPr>
          <a:xfrm>
            <a:off x="798488" y="3071613"/>
            <a:ext cx="7276565" cy="991674"/>
          </a:xfrm>
          <a:prstGeom prst="rect">
            <a:avLst/>
          </a:prstGeom>
          <a:solidFill>
            <a:schemeClr val="accent2">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b="1" dirty="0" smtClean="0">
                <a:solidFill>
                  <a:schemeClr val="tx1"/>
                </a:solidFill>
              </a:rPr>
              <a:t>01   0000A89   00016F   000169DC0</a:t>
            </a:r>
          </a:p>
        </p:txBody>
      </p:sp>
      <p:sp>
        <p:nvSpPr>
          <p:cNvPr id="5" name="Seta para baixo 4"/>
          <p:cNvSpPr/>
          <p:nvPr/>
        </p:nvSpPr>
        <p:spPr>
          <a:xfrm>
            <a:off x="1071329" y="3863662"/>
            <a:ext cx="484632" cy="978408"/>
          </a:xfrm>
          <a:prstGeom prst="downArrow">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Seta para baixo 5"/>
          <p:cNvSpPr/>
          <p:nvPr/>
        </p:nvSpPr>
        <p:spPr>
          <a:xfrm>
            <a:off x="2416935" y="3863662"/>
            <a:ext cx="484632" cy="978408"/>
          </a:xfrm>
          <a:prstGeom prst="downArrow">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Seta para baixo 6"/>
          <p:cNvSpPr/>
          <p:nvPr/>
        </p:nvSpPr>
        <p:spPr>
          <a:xfrm>
            <a:off x="4391692" y="3863662"/>
            <a:ext cx="484632" cy="978408"/>
          </a:xfrm>
          <a:prstGeom prst="downArrow">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Seta para baixo 7"/>
          <p:cNvSpPr/>
          <p:nvPr/>
        </p:nvSpPr>
        <p:spPr>
          <a:xfrm>
            <a:off x="6223115" y="3863662"/>
            <a:ext cx="484632" cy="978408"/>
          </a:xfrm>
          <a:prstGeom prst="downArrow">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Espaço Reservado para Número de Slide 8"/>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16</a:t>
            </a:fld>
            <a:endParaRPr kumimoji="0" lang="en-US" dirty="0"/>
          </a:p>
        </p:txBody>
      </p:sp>
    </p:spTree>
    <p:extLst>
      <p:ext uri="{BB962C8B-B14F-4D97-AF65-F5344CB8AC3E}">
        <p14:creationId xmlns:p14="http://schemas.microsoft.com/office/powerpoint/2010/main" xmlns="" val="22532875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Padronização</a:t>
            </a:r>
            <a:endParaRPr lang="pt-BR" dirty="0"/>
          </a:p>
        </p:txBody>
      </p:sp>
      <p:sp>
        <p:nvSpPr>
          <p:cNvPr id="3" name="Espaço Reservado para Conteúdo 2"/>
          <p:cNvSpPr>
            <a:spLocks noGrp="1"/>
          </p:cNvSpPr>
          <p:nvPr>
            <p:ph idx="1"/>
          </p:nvPr>
        </p:nvSpPr>
        <p:spPr/>
        <p:txBody>
          <a:bodyPr>
            <a:normAutofit/>
          </a:bodyPr>
          <a:lstStyle/>
          <a:p>
            <a:pPr>
              <a:buClr>
                <a:schemeClr val="accent2"/>
              </a:buClr>
              <a:buFont typeface="Wingdings" panose="05000000000000000000" pitchFamily="2" charset="2"/>
              <a:buChar char="§"/>
            </a:pPr>
            <a:r>
              <a:rPr lang="pt-BR" dirty="0" smtClean="0"/>
              <a:t>Classificação </a:t>
            </a:r>
            <a:r>
              <a:rPr lang="pt-BR" dirty="0" err="1" smtClean="0"/>
              <a:t>EPCglobal</a:t>
            </a:r>
            <a:endParaRPr lang="pt-BR" dirty="0"/>
          </a:p>
          <a:p>
            <a:pPr lvl="1">
              <a:buClr>
                <a:schemeClr val="accent2">
                  <a:lumMod val="60000"/>
                  <a:lumOff val="40000"/>
                </a:schemeClr>
              </a:buClr>
              <a:buFont typeface="Arial" panose="020B0604020202020204" pitchFamily="34" charset="0"/>
              <a:buChar char="•"/>
            </a:pPr>
            <a:r>
              <a:rPr lang="pt-BR" dirty="0" smtClean="0">
                <a:solidFill>
                  <a:schemeClr val="tx1"/>
                </a:solidFill>
              </a:rPr>
              <a:t>Classes</a:t>
            </a:r>
            <a:endParaRPr lang="pt-BR" dirty="0">
              <a:solidFill>
                <a:schemeClr val="tx1"/>
              </a:solidFill>
            </a:endParaRPr>
          </a:p>
          <a:p>
            <a:pPr marL="109728" indent="0">
              <a:buClr>
                <a:schemeClr val="accent2"/>
              </a:buClr>
              <a:buNone/>
            </a:pPr>
            <a:endParaRPr lang="pt-BR" dirty="0">
              <a:solidFill>
                <a:schemeClr val="tx1"/>
              </a:solidFill>
            </a:endParaRPr>
          </a:p>
          <a:p>
            <a:pPr marL="109728" indent="0">
              <a:buClr>
                <a:schemeClr val="accent2"/>
              </a:buClr>
              <a:buNone/>
            </a:pPr>
            <a:endParaRPr lang="pt-BR" dirty="0" smtClean="0"/>
          </a:p>
          <a:p>
            <a:pPr marL="109728" indent="0">
              <a:buClr>
                <a:schemeClr val="accent2"/>
              </a:buClr>
              <a:buNone/>
            </a:pPr>
            <a:endParaRPr lang="pt-BR" dirty="0" smtClean="0"/>
          </a:p>
        </p:txBody>
      </p:sp>
      <p:graphicFrame>
        <p:nvGraphicFramePr>
          <p:cNvPr id="4" name="Tabela 3"/>
          <p:cNvGraphicFramePr>
            <a:graphicFrameLocks noGrp="1"/>
          </p:cNvGraphicFramePr>
          <p:nvPr>
            <p:extLst>
              <p:ext uri="{D42A27DB-BD31-4B8C-83A1-F6EECF244321}">
                <p14:modId xmlns:p14="http://schemas.microsoft.com/office/powerpoint/2010/main" xmlns="" val="1424020131"/>
              </p:ext>
            </p:extLst>
          </p:nvPr>
        </p:nvGraphicFramePr>
        <p:xfrm>
          <a:off x="708337" y="3451537"/>
          <a:ext cx="7559899" cy="2813685"/>
        </p:xfrm>
        <a:graphic>
          <a:graphicData uri="http://schemas.openxmlformats.org/drawingml/2006/table">
            <a:tbl>
              <a:tblPr>
                <a:tableStyleId>{5C22544A-7EE6-4342-B048-85BDC9FD1C3A}</a:tableStyleId>
              </a:tblPr>
              <a:tblGrid>
                <a:gridCol w="1137540"/>
                <a:gridCol w="6422359"/>
              </a:tblGrid>
              <a:tr h="190500">
                <a:tc gridSpan="2">
                  <a:txBody>
                    <a:bodyPr/>
                    <a:lstStyle/>
                    <a:p>
                      <a:pPr algn="ctr" fontAlgn="ctr"/>
                      <a:r>
                        <a:rPr lang="pt-BR" sz="1800" b="1" u="none" strike="noStrike">
                          <a:effectLst/>
                          <a:latin typeface="Calibri" panose="020F0502020204030204" pitchFamily="34" charset="0"/>
                        </a:rPr>
                        <a:t>Estrutura de classes RFID definida pela EPCglobal</a:t>
                      </a:r>
                      <a:endParaRPr lang="pt-BR" sz="18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pt-BR"/>
                    </a:p>
                  </a:txBody>
                  <a:tcPr/>
                </a:tc>
              </a:tr>
              <a:tr h="190500">
                <a:tc>
                  <a:txBody>
                    <a:bodyPr/>
                    <a:lstStyle/>
                    <a:p>
                      <a:pPr algn="ctr" fontAlgn="ctr"/>
                      <a:r>
                        <a:rPr lang="pt-BR" sz="1800" b="1" u="none" strike="noStrike">
                          <a:effectLst/>
                          <a:latin typeface="Calibri" panose="020F0502020204030204" pitchFamily="34" charset="0"/>
                        </a:rPr>
                        <a:t>Classe</a:t>
                      </a:r>
                      <a:endParaRPr lang="pt-BR" sz="18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pt-BR" sz="1800" b="1" u="none" strike="noStrike" dirty="0">
                          <a:effectLst/>
                          <a:latin typeface="Calibri" panose="020F0502020204030204" pitchFamily="34" charset="0"/>
                        </a:rPr>
                        <a:t>Funcionalidade</a:t>
                      </a:r>
                      <a:endParaRPr lang="pt-BR" sz="18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0500">
                <a:tc>
                  <a:txBody>
                    <a:bodyPr/>
                    <a:lstStyle/>
                    <a:p>
                      <a:pPr algn="ctr" fontAlgn="ctr"/>
                      <a:r>
                        <a:rPr lang="pt-BR" sz="1800" u="none" strike="noStrike">
                          <a:effectLst/>
                          <a:latin typeface="Calibri" panose="020F0502020204030204" pitchFamily="34" charset="0"/>
                        </a:rPr>
                        <a:t>0/1</a:t>
                      </a:r>
                      <a:endParaRPr lang="pt-BR" sz="1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pt-BR" sz="1800" u="none" strike="noStrike">
                          <a:effectLst/>
                          <a:latin typeface="Calibri" panose="020F0502020204030204" pitchFamily="34" charset="0"/>
                        </a:rPr>
                        <a:t>Etiquetas passivas para identificação.</a:t>
                      </a:r>
                      <a:endParaRPr lang="pt-BR" sz="1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81000">
                <a:tc>
                  <a:txBody>
                    <a:bodyPr/>
                    <a:lstStyle/>
                    <a:p>
                      <a:pPr algn="ctr" fontAlgn="ctr"/>
                      <a:r>
                        <a:rPr lang="pt-BR" sz="1800" u="none" strike="noStrike">
                          <a:effectLst/>
                          <a:latin typeface="Calibri" panose="020F0502020204030204" pitchFamily="34" charset="0"/>
                        </a:rPr>
                        <a:t>2</a:t>
                      </a:r>
                      <a:endParaRPr lang="pt-BR" sz="1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pt-BR" sz="1800" u="none" strike="noStrike">
                          <a:effectLst/>
                          <a:latin typeface="Calibri" panose="020F0502020204030204" pitchFamily="34" charset="0"/>
                        </a:rPr>
                        <a:t>Etiquetas passivas com a mesma funcionalidade da Classe 1 com maior memória e criptografia.</a:t>
                      </a:r>
                      <a:endParaRPr lang="pt-BR" sz="1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71500">
                <a:tc>
                  <a:txBody>
                    <a:bodyPr/>
                    <a:lstStyle/>
                    <a:p>
                      <a:pPr algn="ctr" fontAlgn="ctr"/>
                      <a:r>
                        <a:rPr lang="pt-BR" sz="1800" u="none" strike="noStrike">
                          <a:effectLst/>
                          <a:latin typeface="Calibri" panose="020F0502020204030204" pitchFamily="34" charset="0"/>
                        </a:rPr>
                        <a:t>3</a:t>
                      </a:r>
                      <a:endParaRPr lang="pt-BR" sz="1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pt-BR" sz="1800" u="none" strike="noStrike">
                          <a:effectLst/>
                          <a:latin typeface="Calibri" panose="020F0502020204030204" pitchFamily="34" charset="0"/>
                        </a:rPr>
                        <a:t>Etiquetas semi-passivas com a mesma funcionalidade das etiquetas Classe 1 e Classe 2 + bateria + comunicação de banda larga</a:t>
                      </a:r>
                      <a:endParaRPr lang="pt-BR" sz="1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81025">
                <a:tc>
                  <a:txBody>
                    <a:bodyPr/>
                    <a:lstStyle/>
                    <a:p>
                      <a:pPr algn="ctr" fontAlgn="ctr"/>
                      <a:r>
                        <a:rPr lang="pt-BR" sz="1800" u="none" strike="noStrike">
                          <a:effectLst/>
                          <a:latin typeface="Calibri" panose="020F0502020204030204" pitchFamily="34" charset="0"/>
                        </a:rPr>
                        <a:t>4</a:t>
                      </a:r>
                      <a:endParaRPr lang="pt-BR" sz="1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pt-BR" sz="1800" u="none" strike="noStrike" dirty="0">
                          <a:effectLst/>
                          <a:latin typeface="Calibri" panose="020F0502020204030204" pitchFamily="34" charset="0"/>
                        </a:rPr>
                        <a:t>Etiquetas ativas com as mesmas funcionalidades das etiquetas das classes anteriores + comunicação par-a-par em banda larga com outras etiquetas ou leitores</a:t>
                      </a:r>
                      <a:endParaRPr lang="pt-BR"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Espaço Reservado para Número de Slide 4"/>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17</a:t>
            </a:fld>
            <a:endParaRPr kumimoji="0" lang="en-US" dirty="0"/>
          </a:p>
        </p:txBody>
      </p:sp>
    </p:spTree>
    <p:extLst>
      <p:ext uri="{BB962C8B-B14F-4D97-AF65-F5344CB8AC3E}">
        <p14:creationId xmlns:p14="http://schemas.microsoft.com/office/powerpoint/2010/main" xmlns="" val="36042304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Padronização</a:t>
            </a:r>
            <a:endParaRPr lang="pt-BR" dirty="0"/>
          </a:p>
        </p:txBody>
      </p:sp>
      <p:sp>
        <p:nvSpPr>
          <p:cNvPr id="3" name="Espaço Reservado para Conteúdo 2"/>
          <p:cNvSpPr>
            <a:spLocks noGrp="1"/>
          </p:cNvSpPr>
          <p:nvPr>
            <p:ph idx="1"/>
          </p:nvPr>
        </p:nvSpPr>
        <p:spPr/>
        <p:txBody>
          <a:bodyPr>
            <a:normAutofit/>
          </a:bodyPr>
          <a:lstStyle/>
          <a:p>
            <a:pPr>
              <a:buClr>
                <a:schemeClr val="accent2"/>
              </a:buClr>
              <a:buFont typeface="Wingdings" panose="05000000000000000000" pitchFamily="2" charset="2"/>
              <a:buChar char="§"/>
            </a:pPr>
            <a:r>
              <a:rPr lang="pt-BR" sz="3600" dirty="0" smtClean="0"/>
              <a:t>Classificação </a:t>
            </a:r>
            <a:r>
              <a:rPr lang="pt-BR" sz="3600" dirty="0" err="1" smtClean="0"/>
              <a:t>EPCglobal</a:t>
            </a:r>
            <a:endParaRPr lang="pt-BR" sz="3600" dirty="0"/>
          </a:p>
          <a:p>
            <a:pPr lvl="1">
              <a:buClr>
                <a:schemeClr val="accent2">
                  <a:lumMod val="60000"/>
                  <a:lumOff val="40000"/>
                </a:schemeClr>
              </a:buClr>
              <a:buFont typeface="Arial" panose="020B0604020202020204" pitchFamily="34" charset="0"/>
              <a:buChar char="•"/>
            </a:pPr>
            <a:r>
              <a:rPr lang="pt-BR" sz="3200" dirty="0" smtClean="0">
                <a:solidFill>
                  <a:schemeClr val="tx1"/>
                </a:solidFill>
              </a:rPr>
              <a:t>Padrão </a:t>
            </a:r>
            <a:r>
              <a:rPr lang="pt-BR" sz="3200" dirty="0" err="1" smtClean="0">
                <a:solidFill>
                  <a:schemeClr val="tx1"/>
                </a:solidFill>
              </a:rPr>
              <a:t>EPCglobal</a:t>
            </a:r>
            <a:r>
              <a:rPr lang="pt-BR" sz="3200" dirty="0" smtClean="0">
                <a:solidFill>
                  <a:schemeClr val="tx1"/>
                </a:solidFill>
              </a:rPr>
              <a:t> x Padrão ISO</a:t>
            </a:r>
            <a:endParaRPr lang="pt-BR" sz="3200" dirty="0">
              <a:solidFill>
                <a:schemeClr val="tx1"/>
              </a:solidFill>
            </a:endParaRPr>
          </a:p>
          <a:p>
            <a:endParaRPr lang="pt-BR" sz="3600" dirty="0"/>
          </a:p>
        </p:txBody>
      </p:sp>
      <p:sp>
        <p:nvSpPr>
          <p:cNvPr id="4" name="Espaço Reservado para Número de Slide 3"/>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18</a:t>
            </a:fld>
            <a:endParaRPr kumimoji="0" lang="en-US" dirty="0"/>
          </a:p>
        </p:txBody>
      </p:sp>
    </p:spTree>
    <p:extLst>
      <p:ext uri="{BB962C8B-B14F-4D97-AF65-F5344CB8AC3E}">
        <p14:creationId xmlns:p14="http://schemas.microsoft.com/office/powerpoint/2010/main" xmlns="" val="22643668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p:nvPr/>
        </p:nvPicPr>
        <p:blipFill>
          <a:blip r:embed="rId3">
            <a:extLst>
              <a:ext uri="{28A0092B-C50C-407E-A947-70E740481C1C}">
                <a14:useLocalDpi xmlns:a14="http://schemas.microsoft.com/office/drawing/2010/main" xmlns="" val="0"/>
              </a:ext>
            </a:extLst>
          </a:blip>
          <a:srcRect/>
          <a:stretch>
            <a:fillRect/>
          </a:stretch>
        </p:blipFill>
        <p:spPr bwMode="auto">
          <a:xfrm>
            <a:off x="811368" y="612618"/>
            <a:ext cx="6451443" cy="5838825"/>
          </a:xfrm>
          <a:prstGeom prst="rect">
            <a:avLst/>
          </a:prstGeom>
          <a:noFill/>
          <a:ln>
            <a:noFill/>
          </a:ln>
        </p:spPr>
      </p:pic>
      <p:sp>
        <p:nvSpPr>
          <p:cNvPr id="2" name="Espaço Reservado para Número de Slide 1"/>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19</a:t>
            </a:fld>
            <a:endParaRPr kumimoji="0" lang="en-US" dirty="0"/>
          </a:p>
        </p:txBody>
      </p:sp>
      <p:sp>
        <p:nvSpPr>
          <p:cNvPr id="5" name="Espaço Reservado para Rodapé 4"/>
          <p:cNvSpPr>
            <a:spLocks noGrp="1"/>
          </p:cNvSpPr>
          <p:nvPr>
            <p:ph type="ftr" sz="quarter" idx="11"/>
          </p:nvPr>
        </p:nvSpPr>
        <p:spPr>
          <a:xfrm>
            <a:off x="6391140" y="792952"/>
            <a:ext cx="2044521" cy="1035848"/>
          </a:xfrm>
        </p:spPr>
        <p:txBody>
          <a:bodyPr/>
          <a:lstStyle/>
          <a:p>
            <a:r>
              <a:rPr kumimoji="0" lang="en-US" sz="1100" dirty="0" smtClean="0"/>
              <a:t>“</a:t>
            </a:r>
            <a:r>
              <a:rPr kumimoji="0" lang="en-US" sz="1100" dirty="0" err="1" smtClean="0"/>
              <a:t>Modelos</a:t>
            </a:r>
            <a:r>
              <a:rPr kumimoji="0" lang="en-US" sz="1100" dirty="0" smtClean="0"/>
              <a:t> e </a:t>
            </a:r>
            <a:r>
              <a:rPr kumimoji="0" lang="en-US" sz="1100" dirty="0" err="1" smtClean="0"/>
              <a:t>técnicas</a:t>
            </a:r>
            <a:r>
              <a:rPr kumimoji="0" lang="en-US" sz="1100" dirty="0" smtClean="0"/>
              <a:t> </a:t>
            </a:r>
            <a:r>
              <a:rPr kumimoji="0" lang="en-US" sz="1100" dirty="0" err="1" smtClean="0"/>
              <a:t>para</a:t>
            </a:r>
            <a:r>
              <a:rPr kumimoji="0" lang="en-US" sz="1100" dirty="0" smtClean="0"/>
              <a:t> </a:t>
            </a:r>
            <a:r>
              <a:rPr kumimoji="0" lang="en-US" sz="1100" dirty="0" err="1" smtClean="0"/>
              <a:t>simulação</a:t>
            </a:r>
            <a:r>
              <a:rPr kumimoji="0" lang="en-US" sz="1100" dirty="0" smtClean="0"/>
              <a:t>  de </a:t>
            </a:r>
            <a:r>
              <a:rPr kumimoji="0" lang="en-US" sz="1100" dirty="0" err="1" smtClean="0"/>
              <a:t>sistemas</a:t>
            </a:r>
            <a:r>
              <a:rPr kumimoji="0" lang="en-US" sz="1100" dirty="0" smtClean="0"/>
              <a:t> UHF de RFID</a:t>
            </a:r>
            <a:r>
              <a:rPr kumimoji="0" lang="en-US" sz="1100" dirty="0" smtClean="0"/>
              <a:t>” - CUNHA</a:t>
            </a:r>
            <a:r>
              <a:rPr kumimoji="0" lang="en-US" sz="1100" dirty="0" smtClean="0"/>
              <a:t>, Marcelo.</a:t>
            </a:r>
            <a:endParaRPr kumimoji="0" lang="en-US" sz="1100" dirty="0"/>
          </a:p>
        </p:txBody>
      </p:sp>
    </p:spTree>
    <p:extLst>
      <p:ext uri="{BB962C8B-B14F-4D97-AF65-F5344CB8AC3E}">
        <p14:creationId xmlns:p14="http://schemas.microsoft.com/office/powerpoint/2010/main" xmlns="" val="457828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pPr algn="ctr"/>
            <a:r>
              <a:rPr lang="pt-BR" sz="8000" dirty="0" smtClean="0">
                <a:solidFill>
                  <a:schemeClr val="accent2">
                    <a:lumMod val="60000"/>
                    <a:lumOff val="40000"/>
                  </a:schemeClr>
                </a:solidFill>
              </a:rPr>
              <a:t>Introdução</a:t>
            </a:r>
            <a:endParaRPr lang="pt-BR" sz="8000" dirty="0">
              <a:solidFill>
                <a:schemeClr val="accent2">
                  <a:lumMod val="60000"/>
                  <a:lumOff val="40000"/>
                </a:schemeClr>
              </a:solidFill>
            </a:endParaRPr>
          </a:p>
        </p:txBody>
      </p:sp>
      <p:sp>
        <p:nvSpPr>
          <p:cNvPr id="2" name="Espaço Reservado para Número de Slide 1"/>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2</a:t>
            </a:fld>
            <a:endParaRPr kumimoji="0" lang="en-US" dirty="0"/>
          </a:p>
        </p:txBody>
      </p:sp>
    </p:spTree>
    <p:extLst>
      <p:ext uri="{BB962C8B-B14F-4D97-AF65-F5344CB8AC3E}">
        <p14:creationId xmlns:p14="http://schemas.microsoft.com/office/powerpoint/2010/main" xmlns="" val="42426048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Padronização</a:t>
            </a:r>
            <a:endParaRPr lang="pt-BR" dirty="0"/>
          </a:p>
        </p:txBody>
      </p:sp>
      <p:sp>
        <p:nvSpPr>
          <p:cNvPr id="3" name="Espaço Reservado para Conteúdo 2"/>
          <p:cNvSpPr>
            <a:spLocks noGrp="1"/>
          </p:cNvSpPr>
          <p:nvPr>
            <p:ph idx="1"/>
          </p:nvPr>
        </p:nvSpPr>
        <p:spPr/>
        <p:txBody>
          <a:bodyPr/>
          <a:lstStyle/>
          <a:p>
            <a:pPr>
              <a:buClr>
                <a:schemeClr val="accent2"/>
              </a:buClr>
              <a:buFont typeface="Wingdings" panose="05000000000000000000" pitchFamily="2" charset="2"/>
              <a:buChar char="§"/>
            </a:pPr>
            <a:r>
              <a:rPr lang="pt-BR" dirty="0" smtClean="0"/>
              <a:t>GEN2</a:t>
            </a:r>
            <a:endParaRPr lang="pt-BR" dirty="0">
              <a:solidFill>
                <a:schemeClr val="tx1"/>
              </a:solidFill>
            </a:endParaRPr>
          </a:p>
          <a:p>
            <a:endParaRPr lang="pt-BR" dirty="0"/>
          </a:p>
        </p:txBody>
      </p:sp>
      <p:graphicFrame>
        <p:nvGraphicFramePr>
          <p:cNvPr id="4" name="Diagrama 3"/>
          <p:cNvGraphicFramePr/>
          <p:nvPr>
            <p:extLst/>
          </p:nvPr>
        </p:nvGraphicFramePr>
        <p:xfrm>
          <a:off x="1549758" y="219549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Espaço Reservado para Número de Slide 4"/>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20</a:t>
            </a:fld>
            <a:endParaRPr kumimoji="0" lang="en-US" dirty="0"/>
          </a:p>
        </p:txBody>
      </p:sp>
    </p:spTree>
    <p:extLst>
      <p:ext uri="{BB962C8B-B14F-4D97-AF65-F5344CB8AC3E}">
        <p14:creationId xmlns:p14="http://schemas.microsoft.com/office/powerpoint/2010/main" xmlns="" val="4481391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722313" y="1253889"/>
            <a:ext cx="7772400" cy="2919729"/>
          </a:xfrm>
        </p:spPr>
        <p:txBody>
          <a:bodyPr/>
          <a:lstStyle/>
          <a:p>
            <a:pPr algn="ctr"/>
            <a:r>
              <a:rPr lang="pt-BR" sz="8000" dirty="0" smtClean="0">
                <a:solidFill>
                  <a:schemeClr val="accent2">
                    <a:lumMod val="60000"/>
                    <a:lumOff val="40000"/>
                  </a:schemeClr>
                </a:solidFill>
              </a:rPr>
              <a:t>Segurança e Privacidade</a:t>
            </a:r>
            <a:endParaRPr lang="pt-BR" sz="8000" dirty="0">
              <a:solidFill>
                <a:schemeClr val="accent2">
                  <a:lumMod val="60000"/>
                  <a:lumOff val="40000"/>
                </a:schemeClr>
              </a:solidFill>
            </a:endParaRPr>
          </a:p>
        </p:txBody>
      </p:sp>
      <p:sp>
        <p:nvSpPr>
          <p:cNvPr id="2" name="Espaço Reservado para Número de Slide 1"/>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21</a:t>
            </a:fld>
            <a:endParaRPr kumimoji="0" lang="en-US" dirty="0"/>
          </a:p>
        </p:txBody>
      </p:sp>
    </p:spTree>
    <p:extLst>
      <p:ext uri="{BB962C8B-B14F-4D97-AF65-F5344CB8AC3E}">
        <p14:creationId xmlns:p14="http://schemas.microsoft.com/office/powerpoint/2010/main" xmlns="" val="24938222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Segurança e Privacidade</a:t>
            </a:r>
            <a:endParaRPr lang="pt-BR" dirty="0"/>
          </a:p>
        </p:txBody>
      </p:sp>
      <p:sp>
        <p:nvSpPr>
          <p:cNvPr id="4" name="Espaço Reservado para Conteúdo 2"/>
          <p:cNvSpPr>
            <a:spLocks noGrp="1"/>
          </p:cNvSpPr>
          <p:nvPr>
            <p:ph idx="1"/>
          </p:nvPr>
        </p:nvSpPr>
        <p:spPr/>
        <p:txBody>
          <a:bodyPr>
            <a:normAutofit/>
          </a:bodyPr>
          <a:lstStyle/>
          <a:p>
            <a:pPr>
              <a:buClr>
                <a:schemeClr val="accent2"/>
              </a:buClr>
              <a:buFont typeface="Wingdings" panose="05000000000000000000" pitchFamily="2" charset="2"/>
              <a:buChar char="§"/>
            </a:pPr>
            <a:r>
              <a:rPr lang="pt-BR" sz="3600" dirty="0" smtClean="0"/>
              <a:t>Tipos de Falhas</a:t>
            </a:r>
          </a:p>
          <a:p>
            <a:pPr lvl="1">
              <a:buClr>
                <a:schemeClr val="accent2">
                  <a:lumMod val="60000"/>
                  <a:lumOff val="40000"/>
                </a:schemeClr>
              </a:buClr>
              <a:buFont typeface="Arial" panose="020B0604020202020204" pitchFamily="34" charset="0"/>
              <a:buChar char="•"/>
            </a:pPr>
            <a:r>
              <a:rPr lang="pt-BR" sz="3200" dirty="0" smtClean="0">
                <a:solidFill>
                  <a:schemeClr val="tx1"/>
                </a:solidFill>
              </a:rPr>
              <a:t>Interceptação</a:t>
            </a:r>
          </a:p>
          <a:p>
            <a:pPr lvl="1">
              <a:buClr>
                <a:schemeClr val="accent2">
                  <a:lumMod val="60000"/>
                  <a:lumOff val="40000"/>
                </a:schemeClr>
              </a:buClr>
              <a:buFont typeface="Arial" panose="020B0604020202020204" pitchFamily="34" charset="0"/>
              <a:buChar char="•"/>
            </a:pPr>
            <a:r>
              <a:rPr lang="pt-BR" sz="3200" dirty="0" smtClean="0">
                <a:solidFill>
                  <a:schemeClr val="tx1"/>
                </a:solidFill>
              </a:rPr>
              <a:t>Rastreamento</a:t>
            </a:r>
          </a:p>
          <a:p>
            <a:pPr lvl="1">
              <a:buClr>
                <a:schemeClr val="accent2">
                  <a:lumMod val="60000"/>
                  <a:lumOff val="40000"/>
                </a:schemeClr>
              </a:buClr>
              <a:buFont typeface="Arial" panose="020B0604020202020204" pitchFamily="34" charset="0"/>
              <a:buChar char="•"/>
            </a:pPr>
            <a:r>
              <a:rPr lang="pt-BR" sz="3200" dirty="0" smtClean="0">
                <a:solidFill>
                  <a:schemeClr val="tx1"/>
                </a:solidFill>
              </a:rPr>
              <a:t>Clonagem</a:t>
            </a:r>
          </a:p>
          <a:p>
            <a:pPr lvl="1">
              <a:buClr>
                <a:schemeClr val="accent2">
                  <a:lumMod val="60000"/>
                  <a:lumOff val="40000"/>
                </a:schemeClr>
              </a:buClr>
              <a:buFont typeface="Arial" panose="020B0604020202020204" pitchFamily="34" charset="0"/>
              <a:buChar char="•"/>
            </a:pPr>
            <a:r>
              <a:rPr lang="pt-BR" sz="3200" dirty="0" smtClean="0">
                <a:solidFill>
                  <a:schemeClr val="tx1"/>
                </a:solidFill>
              </a:rPr>
              <a:t>Alteração de conteúdo</a:t>
            </a:r>
          </a:p>
          <a:p>
            <a:pPr lvl="1">
              <a:buClr>
                <a:schemeClr val="accent2">
                  <a:lumMod val="60000"/>
                  <a:lumOff val="40000"/>
                </a:schemeClr>
              </a:buClr>
              <a:buFont typeface="Arial" panose="020B0604020202020204" pitchFamily="34" charset="0"/>
              <a:buChar char="•"/>
            </a:pPr>
            <a:r>
              <a:rPr lang="pt-BR" sz="3200" dirty="0" smtClean="0">
                <a:solidFill>
                  <a:schemeClr val="tx1"/>
                </a:solidFill>
              </a:rPr>
              <a:t>Negação de serviços</a:t>
            </a:r>
          </a:p>
        </p:txBody>
      </p:sp>
      <p:sp>
        <p:nvSpPr>
          <p:cNvPr id="3" name="Espaço Reservado para Número de Slide 2"/>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22</a:t>
            </a:fld>
            <a:endParaRPr kumimoji="0" lang="en-US" dirty="0"/>
          </a:p>
        </p:txBody>
      </p:sp>
    </p:spTree>
    <p:extLst>
      <p:ext uri="{BB962C8B-B14F-4D97-AF65-F5344CB8AC3E}">
        <p14:creationId xmlns:p14="http://schemas.microsoft.com/office/powerpoint/2010/main" xmlns="" val="21379901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Segurança e Privacidade</a:t>
            </a:r>
            <a:endParaRPr lang="pt-BR" dirty="0"/>
          </a:p>
        </p:txBody>
      </p:sp>
      <p:sp>
        <p:nvSpPr>
          <p:cNvPr id="4" name="Espaço Reservado para Conteúdo 2"/>
          <p:cNvSpPr>
            <a:spLocks noGrp="1"/>
          </p:cNvSpPr>
          <p:nvPr>
            <p:ph idx="1"/>
          </p:nvPr>
        </p:nvSpPr>
        <p:spPr/>
        <p:txBody>
          <a:bodyPr>
            <a:normAutofit/>
          </a:bodyPr>
          <a:lstStyle/>
          <a:p>
            <a:pPr>
              <a:buClr>
                <a:schemeClr val="accent2"/>
              </a:buClr>
              <a:buFont typeface="Wingdings" panose="05000000000000000000" pitchFamily="2" charset="2"/>
              <a:buChar char="§"/>
            </a:pPr>
            <a:r>
              <a:rPr lang="pt-BR" sz="3600" dirty="0" smtClean="0"/>
              <a:t>Soluções</a:t>
            </a:r>
          </a:p>
          <a:p>
            <a:pPr lvl="1">
              <a:buClr>
                <a:schemeClr val="accent2">
                  <a:lumMod val="60000"/>
                  <a:lumOff val="40000"/>
                </a:schemeClr>
              </a:buClr>
              <a:buFont typeface="Arial" panose="020B0604020202020204" pitchFamily="34" charset="0"/>
              <a:buChar char="•"/>
            </a:pPr>
            <a:r>
              <a:rPr lang="pt-BR" sz="3200" dirty="0" smtClean="0">
                <a:solidFill>
                  <a:schemeClr val="tx1"/>
                </a:solidFill>
              </a:rPr>
              <a:t>Criptografia</a:t>
            </a:r>
          </a:p>
          <a:p>
            <a:pPr lvl="1">
              <a:buClr>
                <a:schemeClr val="accent2">
                  <a:lumMod val="60000"/>
                  <a:lumOff val="40000"/>
                </a:schemeClr>
              </a:buClr>
              <a:buFont typeface="Arial" panose="020B0604020202020204" pitchFamily="34" charset="0"/>
              <a:buChar char="•"/>
            </a:pPr>
            <a:r>
              <a:rPr lang="pt-BR" sz="3200" dirty="0" smtClean="0">
                <a:solidFill>
                  <a:schemeClr val="tx1"/>
                </a:solidFill>
              </a:rPr>
              <a:t>Código de acesso</a:t>
            </a:r>
          </a:p>
          <a:p>
            <a:pPr lvl="1">
              <a:buClr>
                <a:schemeClr val="accent2">
                  <a:lumMod val="60000"/>
                  <a:lumOff val="40000"/>
                </a:schemeClr>
              </a:buClr>
              <a:buFont typeface="Arial" panose="020B0604020202020204" pitchFamily="34" charset="0"/>
              <a:buChar char="•"/>
            </a:pPr>
            <a:r>
              <a:rPr lang="pt-BR" sz="3200" dirty="0" smtClean="0">
                <a:solidFill>
                  <a:schemeClr val="tx1"/>
                </a:solidFill>
              </a:rPr>
              <a:t>Proteção metálica</a:t>
            </a:r>
          </a:p>
        </p:txBody>
      </p:sp>
      <p:sp>
        <p:nvSpPr>
          <p:cNvPr id="3" name="Espaço Reservado para Número de Slide 2"/>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23</a:t>
            </a:fld>
            <a:endParaRPr kumimoji="0" lang="en-US" dirty="0"/>
          </a:p>
        </p:txBody>
      </p:sp>
    </p:spTree>
    <p:extLst>
      <p:ext uri="{BB962C8B-B14F-4D97-AF65-F5344CB8AC3E}">
        <p14:creationId xmlns:p14="http://schemas.microsoft.com/office/powerpoint/2010/main" xmlns="" val="2473507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pPr algn="ctr"/>
            <a:r>
              <a:rPr lang="pt-BR" sz="8000" dirty="0" smtClean="0">
                <a:solidFill>
                  <a:schemeClr val="accent2">
                    <a:lumMod val="60000"/>
                    <a:lumOff val="40000"/>
                  </a:schemeClr>
                </a:solidFill>
              </a:rPr>
              <a:t>Aplicações</a:t>
            </a:r>
            <a:endParaRPr lang="pt-BR" sz="8000" dirty="0">
              <a:solidFill>
                <a:schemeClr val="accent2">
                  <a:lumMod val="60000"/>
                  <a:lumOff val="40000"/>
                </a:schemeClr>
              </a:solidFill>
            </a:endParaRPr>
          </a:p>
        </p:txBody>
      </p:sp>
      <p:sp>
        <p:nvSpPr>
          <p:cNvPr id="2" name="Espaço Reservado para Número de Slide 1"/>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24</a:t>
            </a:fld>
            <a:endParaRPr kumimoji="0" lang="en-US" dirty="0"/>
          </a:p>
        </p:txBody>
      </p:sp>
    </p:spTree>
    <p:extLst>
      <p:ext uri="{BB962C8B-B14F-4D97-AF65-F5344CB8AC3E}">
        <p14:creationId xmlns:p14="http://schemas.microsoft.com/office/powerpoint/2010/main" xmlns="" val="10735228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Aplicações</a:t>
            </a:r>
            <a:endParaRPr lang="pt-BR" dirty="0"/>
          </a:p>
        </p:txBody>
      </p:sp>
      <p:sp>
        <p:nvSpPr>
          <p:cNvPr id="3" name="Espaço Reservado para Conteúdo 2"/>
          <p:cNvSpPr>
            <a:spLocks noGrp="1"/>
          </p:cNvSpPr>
          <p:nvPr>
            <p:ph idx="1"/>
          </p:nvPr>
        </p:nvSpPr>
        <p:spPr/>
        <p:txBody>
          <a:bodyPr>
            <a:normAutofit/>
          </a:bodyPr>
          <a:lstStyle/>
          <a:p>
            <a:pPr>
              <a:buClr>
                <a:schemeClr val="accent2"/>
              </a:buClr>
              <a:buFont typeface="Wingdings" panose="05000000000000000000" pitchFamily="2" charset="2"/>
              <a:buChar char="§"/>
            </a:pPr>
            <a:r>
              <a:rPr lang="pt-BR" dirty="0" smtClean="0"/>
              <a:t>Categorias</a:t>
            </a:r>
            <a:endParaRPr lang="pt-BR" dirty="0"/>
          </a:p>
          <a:p>
            <a:pPr lvl="1">
              <a:buClr>
                <a:schemeClr val="accent2">
                  <a:lumMod val="60000"/>
                  <a:lumOff val="40000"/>
                </a:schemeClr>
              </a:buClr>
              <a:buFont typeface="Arial" panose="020B0604020202020204" pitchFamily="34" charset="0"/>
              <a:buChar char="•"/>
            </a:pPr>
            <a:r>
              <a:rPr lang="pt-BR" dirty="0" smtClean="0">
                <a:solidFill>
                  <a:schemeClr val="tx1"/>
                </a:solidFill>
              </a:rPr>
              <a:t>Controle de acesso</a:t>
            </a:r>
            <a:endParaRPr lang="pt-BR" dirty="0">
              <a:solidFill>
                <a:schemeClr val="tx1"/>
              </a:solidFill>
            </a:endParaRPr>
          </a:p>
          <a:p>
            <a:pPr lvl="1">
              <a:buClr>
                <a:schemeClr val="accent2">
                  <a:lumMod val="60000"/>
                  <a:lumOff val="40000"/>
                </a:schemeClr>
              </a:buClr>
              <a:buFont typeface="Arial" panose="020B0604020202020204" pitchFamily="34" charset="0"/>
              <a:buChar char="•"/>
            </a:pPr>
            <a:r>
              <a:rPr lang="pt-BR" dirty="0" smtClean="0">
                <a:solidFill>
                  <a:schemeClr val="tx1"/>
                </a:solidFill>
              </a:rPr>
              <a:t>Identificar e Enviar</a:t>
            </a:r>
            <a:endParaRPr lang="pt-BR" dirty="0">
              <a:solidFill>
                <a:schemeClr val="tx1"/>
              </a:solidFill>
            </a:endParaRPr>
          </a:p>
          <a:p>
            <a:pPr lvl="1">
              <a:buClr>
                <a:schemeClr val="accent2">
                  <a:lumMod val="60000"/>
                  <a:lumOff val="40000"/>
                </a:schemeClr>
              </a:buClr>
              <a:buFont typeface="Arial" panose="020B0604020202020204" pitchFamily="34" charset="0"/>
              <a:buChar char="•"/>
            </a:pPr>
            <a:r>
              <a:rPr lang="pt-BR" dirty="0" smtClean="0">
                <a:solidFill>
                  <a:schemeClr val="tx1"/>
                </a:solidFill>
              </a:rPr>
              <a:t>Registro em caixa</a:t>
            </a:r>
          </a:p>
          <a:p>
            <a:pPr lvl="1">
              <a:buClr>
                <a:schemeClr val="accent2">
                  <a:lumMod val="60000"/>
                  <a:lumOff val="40000"/>
                </a:schemeClr>
              </a:buClr>
              <a:buFont typeface="Arial" panose="020B0604020202020204" pitchFamily="34" charset="0"/>
              <a:buChar char="•"/>
            </a:pPr>
            <a:r>
              <a:rPr lang="pt-BR" dirty="0" smtClean="0">
                <a:solidFill>
                  <a:schemeClr val="tx1"/>
                </a:solidFill>
              </a:rPr>
              <a:t>Registrar e Rastrear</a:t>
            </a:r>
          </a:p>
          <a:p>
            <a:pPr lvl="1">
              <a:buClr>
                <a:schemeClr val="accent2">
                  <a:lumMod val="60000"/>
                  <a:lumOff val="40000"/>
                </a:schemeClr>
              </a:buClr>
              <a:buFont typeface="Arial" panose="020B0604020202020204" pitchFamily="34" charset="0"/>
              <a:buChar char="•"/>
            </a:pPr>
            <a:r>
              <a:rPr lang="pt-BR" dirty="0" smtClean="0">
                <a:solidFill>
                  <a:schemeClr val="tx1"/>
                </a:solidFill>
              </a:rPr>
              <a:t>Prateleiras inteligentes</a:t>
            </a:r>
          </a:p>
          <a:p>
            <a:pPr marL="109728" indent="0">
              <a:buClr>
                <a:schemeClr val="accent2"/>
              </a:buClr>
              <a:buNone/>
            </a:pPr>
            <a:endParaRPr lang="pt-BR" dirty="0">
              <a:solidFill>
                <a:schemeClr val="tx1"/>
              </a:solidFill>
            </a:endParaRPr>
          </a:p>
          <a:p>
            <a:pPr marL="411480" lvl="1" indent="0">
              <a:buClr>
                <a:schemeClr val="accent2">
                  <a:lumMod val="60000"/>
                  <a:lumOff val="40000"/>
                </a:schemeClr>
              </a:buClr>
              <a:buNone/>
            </a:pPr>
            <a:endParaRPr lang="pt-BR" dirty="0">
              <a:solidFill>
                <a:schemeClr val="tx1"/>
              </a:solidFill>
            </a:endParaRPr>
          </a:p>
          <a:p>
            <a:pPr marL="109728" indent="0">
              <a:buNone/>
            </a:pPr>
            <a:endParaRPr lang="pt-BR" dirty="0" smtClean="0"/>
          </a:p>
        </p:txBody>
      </p:sp>
      <p:sp>
        <p:nvSpPr>
          <p:cNvPr id="4" name="Espaço Reservado para Número de Slide 3"/>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25</a:t>
            </a:fld>
            <a:endParaRPr kumimoji="0" lang="en-US" dirty="0"/>
          </a:p>
        </p:txBody>
      </p:sp>
    </p:spTree>
    <p:extLst>
      <p:ext uri="{BB962C8B-B14F-4D97-AF65-F5344CB8AC3E}">
        <p14:creationId xmlns:p14="http://schemas.microsoft.com/office/powerpoint/2010/main" xmlns="" val="13351824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Aplicações</a:t>
            </a:r>
            <a:endParaRPr lang="pt-BR" dirty="0"/>
          </a:p>
        </p:txBody>
      </p:sp>
      <p:sp>
        <p:nvSpPr>
          <p:cNvPr id="3" name="Espaço Reservado para Conteúdo 2"/>
          <p:cNvSpPr>
            <a:spLocks noGrp="1"/>
          </p:cNvSpPr>
          <p:nvPr>
            <p:ph idx="1"/>
          </p:nvPr>
        </p:nvSpPr>
        <p:spPr/>
        <p:txBody>
          <a:bodyPr/>
          <a:lstStyle/>
          <a:p>
            <a:pPr>
              <a:buClr>
                <a:schemeClr val="accent2"/>
              </a:buClr>
              <a:buFont typeface="Wingdings" panose="05000000000000000000" pitchFamily="2" charset="2"/>
              <a:buChar char="§"/>
            </a:pPr>
            <a:r>
              <a:rPr lang="pt-BR" dirty="0" smtClean="0"/>
              <a:t>Controle de acesso</a:t>
            </a:r>
            <a:endParaRPr lang="pt-BR" dirty="0"/>
          </a:p>
          <a:p>
            <a:pPr lvl="1">
              <a:buClr>
                <a:schemeClr val="accent2">
                  <a:lumMod val="60000"/>
                  <a:lumOff val="40000"/>
                </a:schemeClr>
              </a:buClr>
              <a:buFont typeface="Arial" panose="020B0604020202020204" pitchFamily="34" charset="0"/>
              <a:buChar char="•"/>
            </a:pPr>
            <a:r>
              <a:rPr lang="pt-BR" dirty="0" smtClean="0">
                <a:solidFill>
                  <a:schemeClr val="tx1"/>
                </a:solidFill>
              </a:rPr>
              <a:t>Garagens de prédios residenciais</a:t>
            </a:r>
            <a:endParaRPr lang="pt-BR" dirty="0">
              <a:solidFill>
                <a:schemeClr val="tx1"/>
              </a:solidFill>
            </a:endParaRPr>
          </a:p>
          <a:p>
            <a:pPr lvl="1">
              <a:buClr>
                <a:schemeClr val="accent2">
                  <a:lumMod val="60000"/>
                  <a:lumOff val="40000"/>
                </a:schemeClr>
              </a:buClr>
              <a:buFont typeface="Arial" panose="020B0604020202020204" pitchFamily="34" charset="0"/>
              <a:buChar char="•"/>
            </a:pPr>
            <a:r>
              <a:rPr lang="pt-BR" dirty="0" smtClean="0">
                <a:solidFill>
                  <a:schemeClr val="tx1"/>
                </a:solidFill>
              </a:rPr>
              <a:t>Entrada de empresas</a:t>
            </a:r>
          </a:p>
          <a:p>
            <a:pPr lvl="1">
              <a:buClr>
                <a:schemeClr val="accent2">
                  <a:lumMod val="60000"/>
                  <a:lumOff val="40000"/>
                </a:schemeClr>
              </a:buClr>
              <a:buFont typeface="Arial" panose="020B0604020202020204" pitchFamily="34" charset="0"/>
              <a:buChar char="•"/>
            </a:pPr>
            <a:r>
              <a:rPr lang="pt-BR" dirty="0" smtClean="0">
                <a:solidFill>
                  <a:schemeClr val="tx1"/>
                </a:solidFill>
              </a:rPr>
              <a:t>Ingressos para eventos</a:t>
            </a:r>
            <a:endParaRPr lang="pt-BR" dirty="0">
              <a:solidFill>
                <a:schemeClr val="tx1"/>
              </a:solidFill>
            </a:endParaRPr>
          </a:p>
          <a:p>
            <a:endParaRPr lang="pt-BR" dirty="0" smtClean="0"/>
          </a:p>
          <a:p>
            <a:pPr>
              <a:buClr>
                <a:schemeClr val="accent2"/>
              </a:buClr>
              <a:buFont typeface="Wingdings" panose="05000000000000000000" pitchFamily="2" charset="2"/>
              <a:buChar char="§"/>
            </a:pPr>
            <a:r>
              <a:rPr lang="pt-BR" dirty="0"/>
              <a:t>Identificar e Enviar</a:t>
            </a:r>
          </a:p>
          <a:p>
            <a:pPr lvl="1">
              <a:buClr>
                <a:schemeClr val="accent2">
                  <a:lumMod val="60000"/>
                  <a:lumOff val="40000"/>
                </a:schemeClr>
              </a:buClr>
              <a:buFont typeface="Arial" panose="020B0604020202020204" pitchFamily="34" charset="0"/>
              <a:buChar char="•"/>
            </a:pPr>
            <a:r>
              <a:rPr lang="pt-BR" dirty="0">
                <a:solidFill>
                  <a:schemeClr val="tx1"/>
                </a:solidFill>
              </a:rPr>
              <a:t>Transportes públicos</a:t>
            </a:r>
          </a:p>
          <a:p>
            <a:pPr lvl="1">
              <a:buClr>
                <a:schemeClr val="accent2">
                  <a:lumMod val="60000"/>
                  <a:lumOff val="40000"/>
                </a:schemeClr>
              </a:buClr>
              <a:buFont typeface="Arial" panose="020B0604020202020204" pitchFamily="34" charset="0"/>
              <a:buChar char="•"/>
            </a:pPr>
            <a:r>
              <a:rPr lang="pt-BR" dirty="0">
                <a:solidFill>
                  <a:schemeClr val="tx1"/>
                </a:solidFill>
              </a:rPr>
              <a:t>Pedágios</a:t>
            </a:r>
          </a:p>
          <a:p>
            <a:pPr lvl="1">
              <a:buClr>
                <a:schemeClr val="accent2">
                  <a:lumMod val="60000"/>
                  <a:lumOff val="40000"/>
                </a:schemeClr>
              </a:buClr>
              <a:buFont typeface="Arial" panose="020B0604020202020204" pitchFamily="34" charset="0"/>
              <a:buChar char="•"/>
            </a:pPr>
            <a:endParaRPr lang="pt-BR" dirty="0">
              <a:solidFill>
                <a:schemeClr val="tx1"/>
              </a:solidFill>
            </a:endParaRPr>
          </a:p>
          <a:p>
            <a:endParaRPr lang="pt-BR" dirty="0"/>
          </a:p>
        </p:txBody>
      </p:sp>
      <p:sp>
        <p:nvSpPr>
          <p:cNvPr id="4" name="Espaço Reservado para Número de Slide 3"/>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26</a:t>
            </a:fld>
            <a:endParaRPr kumimoji="0" lang="en-US" dirty="0"/>
          </a:p>
        </p:txBody>
      </p:sp>
    </p:spTree>
    <p:extLst>
      <p:ext uri="{BB962C8B-B14F-4D97-AF65-F5344CB8AC3E}">
        <p14:creationId xmlns:p14="http://schemas.microsoft.com/office/powerpoint/2010/main" xmlns="" val="7295950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Aplicações</a:t>
            </a:r>
            <a:endParaRPr lang="pt-BR" dirty="0"/>
          </a:p>
        </p:txBody>
      </p:sp>
      <p:sp>
        <p:nvSpPr>
          <p:cNvPr id="3" name="Espaço Reservado para Conteúdo 2"/>
          <p:cNvSpPr>
            <a:spLocks noGrp="1"/>
          </p:cNvSpPr>
          <p:nvPr>
            <p:ph idx="1"/>
          </p:nvPr>
        </p:nvSpPr>
        <p:spPr/>
        <p:txBody>
          <a:bodyPr>
            <a:normAutofit/>
          </a:bodyPr>
          <a:lstStyle/>
          <a:p>
            <a:pPr>
              <a:buClr>
                <a:schemeClr val="accent2"/>
              </a:buClr>
              <a:buFont typeface="Wingdings" panose="05000000000000000000" pitchFamily="2" charset="2"/>
              <a:buChar char="§"/>
            </a:pPr>
            <a:r>
              <a:rPr lang="pt-BR" sz="3200" dirty="0" smtClean="0"/>
              <a:t>Registro </a:t>
            </a:r>
            <a:r>
              <a:rPr lang="pt-BR" sz="3200" dirty="0"/>
              <a:t>em caixas e Registrar e Rastrear</a:t>
            </a:r>
          </a:p>
          <a:p>
            <a:pPr lvl="1">
              <a:buClr>
                <a:schemeClr val="accent2">
                  <a:lumMod val="60000"/>
                  <a:lumOff val="40000"/>
                </a:schemeClr>
              </a:buClr>
              <a:buFont typeface="Arial" panose="020B0604020202020204" pitchFamily="34" charset="0"/>
              <a:buChar char="•"/>
            </a:pPr>
            <a:r>
              <a:rPr lang="pt-BR" sz="2800" dirty="0">
                <a:solidFill>
                  <a:schemeClr val="tx1"/>
                </a:solidFill>
              </a:rPr>
              <a:t>Empresas de transporte</a:t>
            </a:r>
          </a:p>
          <a:p>
            <a:pPr lvl="1">
              <a:buClr>
                <a:schemeClr val="accent2">
                  <a:lumMod val="60000"/>
                  <a:lumOff val="40000"/>
                </a:schemeClr>
              </a:buClr>
              <a:buFont typeface="Arial" panose="020B0604020202020204" pitchFamily="34" charset="0"/>
              <a:buChar char="•"/>
            </a:pPr>
            <a:endParaRPr lang="pt-BR" sz="2800" dirty="0">
              <a:solidFill>
                <a:schemeClr val="tx1"/>
              </a:solidFill>
            </a:endParaRPr>
          </a:p>
          <a:p>
            <a:pPr>
              <a:buClr>
                <a:schemeClr val="accent2"/>
              </a:buClr>
              <a:buFont typeface="Wingdings" panose="05000000000000000000" pitchFamily="2" charset="2"/>
              <a:buChar char="§"/>
            </a:pPr>
            <a:r>
              <a:rPr lang="pt-BR" sz="3200" dirty="0"/>
              <a:t>Prateleiras inteligentes</a:t>
            </a:r>
          </a:p>
          <a:p>
            <a:pPr lvl="1">
              <a:buClr>
                <a:schemeClr val="accent2">
                  <a:lumMod val="60000"/>
                  <a:lumOff val="40000"/>
                </a:schemeClr>
              </a:buClr>
              <a:buFont typeface="Arial" panose="020B0604020202020204" pitchFamily="34" charset="0"/>
              <a:buChar char="•"/>
            </a:pPr>
            <a:r>
              <a:rPr lang="pt-BR" sz="2800" dirty="0">
                <a:solidFill>
                  <a:schemeClr val="tx1"/>
                </a:solidFill>
              </a:rPr>
              <a:t>Campo da </a:t>
            </a:r>
            <a:r>
              <a:rPr lang="pt-BR" sz="2800" dirty="0" smtClean="0">
                <a:solidFill>
                  <a:schemeClr val="tx1"/>
                </a:solidFill>
              </a:rPr>
              <a:t>logística</a:t>
            </a:r>
            <a:endParaRPr lang="pt-BR" sz="2800" dirty="0">
              <a:solidFill>
                <a:schemeClr val="tx1"/>
              </a:solidFill>
            </a:endParaRPr>
          </a:p>
          <a:p>
            <a:endParaRPr lang="pt-BR" sz="3200" dirty="0"/>
          </a:p>
        </p:txBody>
      </p:sp>
      <p:sp>
        <p:nvSpPr>
          <p:cNvPr id="4" name="Espaço Reservado para Número de Slide 3"/>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27</a:t>
            </a:fld>
            <a:endParaRPr kumimoji="0" lang="en-US" dirty="0"/>
          </a:p>
        </p:txBody>
      </p:sp>
    </p:spTree>
    <p:extLst>
      <p:ext uri="{BB962C8B-B14F-4D97-AF65-F5344CB8AC3E}">
        <p14:creationId xmlns:p14="http://schemas.microsoft.com/office/powerpoint/2010/main" xmlns="" val="36972502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722313" y="1253889"/>
            <a:ext cx="7772400" cy="2919729"/>
          </a:xfrm>
        </p:spPr>
        <p:txBody>
          <a:bodyPr/>
          <a:lstStyle/>
          <a:p>
            <a:pPr algn="ctr"/>
            <a:r>
              <a:rPr lang="pt-BR" sz="8000" dirty="0" smtClean="0">
                <a:solidFill>
                  <a:schemeClr val="accent2">
                    <a:lumMod val="60000"/>
                    <a:lumOff val="40000"/>
                  </a:schemeClr>
                </a:solidFill>
              </a:rPr>
              <a:t>Vantagens e Desvantagens</a:t>
            </a:r>
            <a:endParaRPr lang="pt-BR" sz="8000" dirty="0">
              <a:solidFill>
                <a:schemeClr val="accent2">
                  <a:lumMod val="60000"/>
                  <a:lumOff val="40000"/>
                </a:schemeClr>
              </a:solidFill>
            </a:endParaRPr>
          </a:p>
        </p:txBody>
      </p:sp>
      <p:sp>
        <p:nvSpPr>
          <p:cNvPr id="2" name="Espaço Reservado para Número de Slide 1"/>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28</a:t>
            </a:fld>
            <a:endParaRPr kumimoji="0" lang="en-US" dirty="0"/>
          </a:p>
        </p:txBody>
      </p:sp>
    </p:spTree>
    <p:extLst>
      <p:ext uri="{BB962C8B-B14F-4D97-AF65-F5344CB8AC3E}">
        <p14:creationId xmlns:p14="http://schemas.microsoft.com/office/powerpoint/2010/main" xmlns="" val="40903284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Vantagens</a:t>
            </a:r>
            <a:endParaRPr lang="pt-BR" dirty="0"/>
          </a:p>
        </p:txBody>
      </p:sp>
      <p:sp>
        <p:nvSpPr>
          <p:cNvPr id="4" name="Espaço Reservado para Conteúdo 2"/>
          <p:cNvSpPr>
            <a:spLocks noGrp="1"/>
          </p:cNvSpPr>
          <p:nvPr>
            <p:ph idx="1"/>
          </p:nvPr>
        </p:nvSpPr>
        <p:spPr/>
        <p:txBody>
          <a:bodyPr>
            <a:normAutofit/>
          </a:bodyPr>
          <a:lstStyle/>
          <a:p>
            <a:pPr>
              <a:buClr>
                <a:schemeClr val="accent2"/>
              </a:buClr>
              <a:buFont typeface="Wingdings" panose="05000000000000000000" pitchFamily="2" charset="2"/>
              <a:buChar char="§"/>
            </a:pPr>
            <a:r>
              <a:rPr lang="pt-BR" dirty="0" smtClean="0">
                <a:solidFill>
                  <a:schemeClr val="tx1"/>
                </a:solidFill>
              </a:rPr>
              <a:t>Confiabilidade</a:t>
            </a:r>
          </a:p>
          <a:p>
            <a:pPr>
              <a:buClr>
                <a:schemeClr val="accent2"/>
              </a:buClr>
              <a:buFont typeface="Wingdings" panose="05000000000000000000" pitchFamily="2" charset="2"/>
              <a:buChar char="§"/>
            </a:pPr>
            <a:r>
              <a:rPr lang="pt-BR" dirty="0" smtClean="0"/>
              <a:t>Durabilidade</a:t>
            </a:r>
          </a:p>
          <a:p>
            <a:pPr>
              <a:buClr>
                <a:schemeClr val="accent2"/>
              </a:buClr>
              <a:buFont typeface="Wingdings" panose="05000000000000000000" pitchFamily="2" charset="2"/>
              <a:buChar char="§"/>
            </a:pPr>
            <a:r>
              <a:rPr lang="pt-BR" dirty="0" smtClean="0">
                <a:solidFill>
                  <a:schemeClr val="tx1"/>
                </a:solidFill>
              </a:rPr>
              <a:t>Redução de erros humanos</a:t>
            </a:r>
          </a:p>
          <a:p>
            <a:pPr>
              <a:buClr>
                <a:schemeClr val="accent2"/>
              </a:buClr>
              <a:buFont typeface="Wingdings" panose="05000000000000000000" pitchFamily="2" charset="2"/>
              <a:buChar char="§"/>
            </a:pPr>
            <a:r>
              <a:rPr lang="pt-BR" dirty="0" smtClean="0"/>
              <a:t>Alta velocidade</a:t>
            </a:r>
          </a:p>
          <a:p>
            <a:pPr>
              <a:buClr>
                <a:schemeClr val="accent2"/>
              </a:buClr>
              <a:buFont typeface="Wingdings" panose="05000000000000000000" pitchFamily="2" charset="2"/>
              <a:buChar char="§"/>
            </a:pPr>
            <a:r>
              <a:rPr lang="pt-BR" dirty="0" smtClean="0"/>
              <a:t>Otimização</a:t>
            </a:r>
          </a:p>
          <a:p>
            <a:pPr>
              <a:buClr>
                <a:schemeClr val="accent2"/>
              </a:buClr>
              <a:buFont typeface="Wingdings" panose="05000000000000000000" pitchFamily="2" charset="2"/>
              <a:buChar char="§"/>
            </a:pPr>
            <a:r>
              <a:rPr lang="pt-BR" dirty="0" smtClean="0">
                <a:solidFill>
                  <a:schemeClr val="tx1"/>
                </a:solidFill>
              </a:rPr>
              <a:t>Fácil leitura</a:t>
            </a:r>
          </a:p>
          <a:p>
            <a:pPr>
              <a:buClr>
                <a:schemeClr val="accent2"/>
              </a:buClr>
              <a:buFont typeface="Wingdings" panose="05000000000000000000" pitchFamily="2" charset="2"/>
              <a:buChar char="§"/>
            </a:pPr>
            <a:r>
              <a:rPr lang="pt-BR" dirty="0" smtClean="0"/>
              <a:t>Identificação simultânea</a:t>
            </a:r>
          </a:p>
          <a:p>
            <a:pPr>
              <a:buClr>
                <a:schemeClr val="accent2"/>
              </a:buClr>
              <a:buFont typeface="Wingdings" panose="05000000000000000000" pitchFamily="2" charset="2"/>
              <a:buChar char="§"/>
            </a:pPr>
            <a:r>
              <a:rPr lang="pt-BR" dirty="0" smtClean="0"/>
              <a:t>Rastreabilidade</a:t>
            </a:r>
          </a:p>
          <a:p>
            <a:pPr>
              <a:buClr>
                <a:schemeClr val="accent2"/>
              </a:buClr>
              <a:buFont typeface="Wingdings" panose="05000000000000000000" pitchFamily="2" charset="2"/>
              <a:buChar char="§"/>
            </a:pPr>
            <a:r>
              <a:rPr lang="pt-BR" dirty="0" smtClean="0"/>
              <a:t>Capacidade de armazenamento</a:t>
            </a:r>
            <a:endParaRPr lang="pt-BR" dirty="0" smtClean="0">
              <a:solidFill>
                <a:schemeClr val="tx1"/>
              </a:solidFill>
            </a:endParaRPr>
          </a:p>
        </p:txBody>
      </p:sp>
      <p:sp>
        <p:nvSpPr>
          <p:cNvPr id="3" name="Espaço Reservado para Número de Slide 2"/>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29</a:t>
            </a:fld>
            <a:endParaRPr kumimoji="0" lang="en-US" dirty="0"/>
          </a:p>
        </p:txBody>
      </p:sp>
    </p:spTree>
    <p:extLst>
      <p:ext uri="{BB962C8B-B14F-4D97-AF65-F5344CB8AC3E}">
        <p14:creationId xmlns:p14="http://schemas.microsoft.com/office/powerpoint/2010/main" xmlns="" val="3716268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Introdução</a:t>
            </a:r>
            <a:endParaRPr lang="pt-BR" dirty="0"/>
          </a:p>
        </p:txBody>
      </p:sp>
      <p:sp>
        <p:nvSpPr>
          <p:cNvPr id="3" name="Espaço Reservado para Conteúdo 2"/>
          <p:cNvSpPr>
            <a:spLocks noGrp="1"/>
          </p:cNvSpPr>
          <p:nvPr>
            <p:ph idx="1"/>
          </p:nvPr>
        </p:nvSpPr>
        <p:spPr/>
        <p:txBody>
          <a:bodyPr/>
          <a:lstStyle/>
          <a:p>
            <a:pPr>
              <a:buClr>
                <a:schemeClr val="accent2"/>
              </a:buClr>
              <a:buFont typeface="Wingdings" panose="05000000000000000000" pitchFamily="2" charset="2"/>
              <a:buChar char="§"/>
            </a:pPr>
            <a:r>
              <a:rPr lang="pt-BR" dirty="0" smtClean="0"/>
              <a:t>Definição</a:t>
            </a:r>
          </a:p>
          <a:p>
            <a:pPr lvl="1">
              <a:buClr>
                <a:schemeClr val="accent2">
                  <a:lumMod val="60000"/>
                  <a:lumOff val="40000"/>
                </a:schemeClr>
              </a:buClr>
              <a:buFont typeface="Arial" panose="020B0604020202020204" pitchFamily="34" charset="0"/>
              <a:buChar char="•"/>
            </a:pPr>
            <a:r>
              <a:rPr lang="pt-BR" dirty="0" smtClean="0">
                <a:solidFill>
                  <a:schemeClr val="tx1"/>
                </a:solidFill>
              </a:rPr>
              <a:t>Ondas de rádio</a:t>
            </a:r>
          </a:p>
          <a:p>
            <a:pPr lvl="1">
              <a:buClr>
                <a:schemeClr val="accent2">
                  <a:lumMod val="60000"/>
                  <a:lumOff val="40000"/>
                </a:schemeClr>
              </a:buClr>
              <a:buFont typeface="Arial" panose="020B0604020202020204" pitchFamily="34" charset="0"/>
              <a:buChar char="•"/>
            </a:pPr>
            <a:r>
              <a:rPr lang="pt-BR" dirty="0" smtClean="0">
                <a:solidFill>
                  <a:schemeClr val="tx1"/>
                </a:solidFill>
              </a:rPr>
              <a:t>Transferência e armazenamento de dados</a:t>
            </a:r>
          </a:p>
          <a:p>
            <a:pPr lvl="1">
              <a:buClr>
                <a:schemeClr val="accent2">
                  <a:lumMod val="60000"/>
                  <a:lumOff val="40000"/>
                </a:schemeClr>
              </a:buClr>
              <a:buFont typeface="Arial" panose="020B0604020202020204" pitchFamily="34" charset="0"/>
              <a:buChar char="•"/>
            </a:pPr>
            <a:endParaRPr lang="pt-BR" dirty="0">
              <a:solidFill>
                <a:schemeClr val="tx1"/>
              </a:solidFill>
            </a:endParaRPr>
          </a:p>
          <a:p>
            <a:pPr marL="411480" lvl="1" indent="0">
              <a:buClr>
                <a:schemeClr val="accent2">
                  <a:lumMod val="60000"/>
                  <a:lumOff val="40000"/>
                </a:schemeClr>
              </a:buClr>
              <a:buNone/>
            </a:pPr>
            <a:endParaRPr lang="pt-BR" dirty="0" smtClean="0">
              <a:solidFill>
                <a:schemeClr val="tx1"/>
              </a:solidFill>
            </a:endParaRPr>
          </a:p>
        </p:txBody>
      </p:sp>
      <p:pic>
        <p:nvPicPr>
          <p:cNvPr id="1028" name="Picture 4" descr="http://www.ajautomacao.com/wp-content/uploads/2015/01/rfid.jpg">
            <a:hlinkClick r:id="rId2"/>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007731" y="3951667"/>
            <a:ext cx="3128538" cy="2160717"/>
          </a:xfrm>
          <a:prstGeom prst="rect">
            <a:avLst/>
          </a:prstGeom>
          <a:noFill/>
          <a:extLst>
            <a:ext uri="{909E8E84-426E-40DD-AFC4-6F175D3DCCD1}">
              <a14:hiddenFill xmlns:a14="http://schemas.microsoft.com/office/drawing/2010/main" xmlns="">
                <a:solidFill>
                  <a:srgbClr val="FFFFFF"/>
                </a:solidFill>
              </a14:hiddenFill>
            </a:ext>
          </a:extLst>
        </p:spPr>
      </p:pic>
      <p:sp>
        <p:nvSpPr>
          <p:cNvPr id="4" name="Espaço Reservado para Número de Slide 3"/>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3</a:t>
            </a:fld>
            <a:endParaRPr kumimoji="0" lang="en-US" dirty="0"/>
          </a:p>
        </p:txBody>
      </p:sp>
    </p:spTree>
    <p:extLst>
      <p:ext uri="{BB962C8B-B14F-4D97-AF65-F5344CB8AC3E}">
        <p14:creationId xmlns:p14="http://schemas.microsoft.com/office/powerpoint/2010/main" xmlns="" val="22404160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Desvantagens</a:t>
            </a:r>
            <a:endParaRPr lang="pt-BR" dirty="0"/>
          </a:p>
        </p:txBody>
      </p:sp>
      <p:sp>
        <p:nvSpPr>
          <p:cNvPr id="4" name="Espaço Reservado para Conteúdo 2"/>
          <p:cNvSpPr>
            <a:spLocks noGrp="1"/>
          </p:cNvSpPr>
          <p:nvPr>
            <p:ph idx="1"/>
          </p:nvPr>
        </p:nvSpPr>
        <p:spPr/>
        <p:txBody>
          <a:bodyPr>
            <a:normAutofit/>
          </a:bodyPr>
          <a:lstStyle/>
          <a:p>
            <a:pPr>
              <a:buClr>
                <a:schemeClr val="accent2"/>
              </a:buClr>
              <a:buFont typeface="Wingdings" panose="05000000000000000000" pitchFamily="2" charset="2"/>
              <a:buChar char="§"/>
            </a:pPr>
            <a:r>
              <a:rPr lang="pt-BR" sz="3200" dirty="0" smtClean="0">
                <a:solidFill>
                  <a:schemeClr val="tx1"/>
                </a:solidFill>
              </a:rPr>
              <a:t>Alto custo</a:t>
            </a:r>
          </a:p>
          <a:p>
            <a:pPr>
              <a:buClr>
                <a:schemeClr val="accent2"/>
              </a:buClr>
              <a:buFont typeface="Wingdings" panose="05000000000000000000" pitchFamily="2" charset="2"/>
              <a:buChar char="§"/>
            </a:pPr>
            <a:r>
              <a:rPr lang="pt-BR" sz="3200" dirty="0" smtClean="0"/>
              <a:t>Dificuldade de padronização</a:t>
            </a:r>
          </a:p>
          <a:p>
            <a:pPr>
              <a:buClr>
                <a:schemeClr val="accent2"/>
              </a:buClr>
              <a:buFont typeface="Wingdings" panose="05000000000000000000" pitchFamily="2" charset="2"/>
              <a:buChar char="§"/>
            </a:pPr>
            <a:r>
              <a:rPr lang="pt-BR" sz="3200" dirty="0" smtClean="0">
                <a:solidFill>
                  <a:schemeClr val="tx1"/>
                </a:solidFill>
              </a:rPr>
              <a:t>Interferência por metais</a:t>
            </a:r>
          </a:p>
          <a:p>
            <a:pPr>
              <a:buClr>
                <a:schemeClr val="accent2"/>
              </a:buClr>
              <a:buFont typeface="Wingdings" panose="05000000000000000000" pitchFamily="2" charset="2"/>
              <a:buChar char="§"/>
            </a:pPr>
            <a:r>
              <a:rPr lang="pt-BR" sz="3200" dirty="0" smtClean="0"/>
              <a:t>Problemas com privacidade</a:t>
            </a:r>
            <a:endParaRPr lang="pt-BR" sz="3200" dirty="0" smtClean="0">
              <a:solidFill>
                <a:schemeClr val="tx1"/>
              </a:solidFill>
            </a:endParaRPr>
          </a:p>
        </p:txBody>
      </p:sp>
      <p:sp>
        <p:nvSpPr>
          <p:cNvPr id="3" name="Espaço Reservado para Número de Slide 2"/>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30</a:t>
            </a:fld>
            <a:endParaRPr kumimoji="0" lang="en-US" dirty="0"/>
          </a:p>
        </p:txBody>
      </p:sp>
    </p:spTree>
    <p:extLst>
      <p:ext uri="{BB962C8B-B14F-4D97-AF65-F5344CB8AC3E}">
        <p14:creationId xmlns:p14="http://schemas.microsoft.com/office/powerpoint/2010/main" xmlns="" val="23490208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pPr algn="ctr"/>
            <a:r>
              <a:rPr lang="pt-BR" sz="8000" dirty="0" smtClean="0">
                <a:solidFill>
                  <a:schemeClr val="accent2">
                    <a:lumMod val="60000"/>
                    <a:lumOff val="40000"/>
                  </a:schemeClr>
                </a:solidFill>
              </a:rPr>
              <a:t>RFID no Futuro</a:t>
            </a:r>
            <a:endParaRPr lang="pt-BR" sz="8000" dirty="0">
              <a:solidFill>
                <a:schemeClr val="accent2">
                  <a:lumMod val="60000"/>
                  <a:lumOff val="40000"/>
                </a:schemeClr>
              </a:solidFill>
            </a:endParaRPr>
          </a:p>
        </p:txBody>
      </p:sp>
      <p:sp>
        <p:nvSpPr>
          <p:cNvPr id="2" name="Espaço Reservado para Número de Slide 1"/>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31</a:t>
            </a:fld>
            <a:endParaRPr kumimoji="0" lang="en-US" dirty="0"/>
          </a:p>
        </p:txBody>
      </p:sp>
    </p:spTree>
    <p:extLst>
      <p:ext uri="{BB962C8B-B14F-4D97-AF65-F5344CB8AC3E}">
        <p14:creationId xmlns:p14="http://schemas.microsoft.com/office/powerpoint/2010/main" xmlns="" val="17130585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RFID no Futuro</a:t>
            </a:r>
            <a:endParaRPr lang="pt-BR" dirty="0"/>
          </a:p>
        </p:txBody>
      </p:sp>
      <p:sp>
        <p:nvSpPr>
          <p:cNvPr id="4" name="Espaço Reservado para Conteúdo 2"/>
          <p:cNvSpPr>
            <a:spLocks noGrp="1"/>
          </p:cNvSpPr>
          <p:nvPr>
            <p:ph idx="1"/>
          </p:nvPr>
        </p:nvSpPr>
        <p:spPr/>
        <p:txBody>
          <a:bodyPr>
            <a:normAutofit/>
          </a:bodyPr>
          <a:lstStyle/>
          <a:p>
            <a:pPr>
              <a:buClr>
                <a:schemeClr val="accent2"/>
              </a:buClr>
              <a:buFont typeface="Wingdings" panose="05000000000000000000" pitchFamily="2" charset="2"/>
              <a:buChar char="§"/>
            </a:pPr>
            <a:r>
              <a:rPr lang="pt-BR" sz="3200" dirty="0" smtClean="0"/>
              <a:t>Etiquetas</a:t>
            </a:r>
            <a:endParaRPr lang="pt-BR" sz="3200" dirty="0"/>
          </a:p>
          <a:p>
            <a:pPr lvl="1">
              <a:buClr>
                <a:schemeClr val="accent2">
                  <a:lumMod val="60000"/>
                  <a:lumOff val="40000"/>
                </a:schemeClr>
              </a:buClr>
              <a:buFont typeface="Arial" panose="020B0604020202020204" pitchFamily="34" charset="0"/>
              <a:buChar char="•"/>
            </a:pPr>
            <a:r>
              <a:rPr lang="pt-BR" sz="2800" dirty="0" smtClean="0">
                <a:solidFill>
                  <a:schemeClr val="tx1"/>
                </a:solidFill>
              </a:rPr>
              <a:t>Mais finas e flexíveis</a:t>
            </a:r>
          </a:p>
          <a:p>
            <a:pPr lvl="1">
              <a:buClr>
                <a:schemeClr val="accent2">
                  <a:lumMod val="60000"/>
                  <a:lumOff val="40000"/>
                </a:schemeClr>
              </a:buClr>
              <a:buFont typeface="Arial" panose="020B0604020202020204" pitchFamily="34" charset="0"/>
              <a:buChar char="•"/>
            </a:pPr>
            <a:r>
              <a:rPr lang="pt-BR" sz="2800" dirty="0" smtClean="0">
                <a:solidFill>
                  <a:schemeClr val="tx1"/>
                </a:solidFill>
              </a:rPr>
              <a:t>Sem chip</a:t>
            </a:r>
            <a:endParaRPr lang="pt-BR" sz="2800" dirty="0">
              <a:solidFill>
                <a:schemeClr val="tx1"/>
              </a:solidFill>
            </a:endParaRPr>
          </a:p>
          <a:p>
            <a:pPr>
              <a:buClr>
                <a:schemeClr val="accent2"/>
              </a:buClr>
              <a:buFont typeface="Wingdings" panose="05000000000000000000" pitchFamily="2" charset="2"/>
              <a:buChar char="§"/>
            </a:pPr>
            <a:r>
              <a:rPr lang="pt-BR" sz="3200" dirty="0" smtClean="0"/>
              <a:t>Associação com sensores</a:t>
            </a:r>
            <a:endParaRPr lang="pt-BR" sz="3200" dirty="0"/>
          </a:p>
          <a:p>
            <a:pPr>
              <a:buClr>
                <a:schemeClr val="accent2"/>
              </a:buClr>
              <a:buFont typeface="Wingdings" panose="05000000000000000000" pitchFamily="2" charset="2"/>
              <a:buChar char="§"/>
            </a:pPr>
            <a:r>
              <a:rPr lang="pt-BR" sz="3200" dirty="0" smtClean="0"/>
              <a:t>Aplicações com </a:t>
            </a:r>
            <a:r>
              <a:rPr lang="pt-BR" sz="3200" dirty="0" smtClean="0"/>
              <a:t>a nuvem</a:t>
            </a:r>
            <a:endParaRPr lang="pt-BR" sz="3200" dirty="0" smtClean="0"/>
          </a:p>
          <a:p>
            <a:pPr>
              <a:buClr>
                <a:schemeClr val="accent2"/>
              </a:buClr>
              <a:buFont typeface="Wingdings" panose="05000000000000000000" pitchFamily="2" charset="2"/>
              <a:buChar char="§"/>
            </a:pPr>
            <a:r>
              <a:rPr lang="pt-BR" sz="3200" dirty="0" smtClean="0">
                <a:solidFill>
                  <a:schemeClr val="tx1"/>
                </a:solidFill>
              </a:rPr>
              <a:t>Novas antenas</a:t>
            </a:r>
            <a:endParaRPr lang="pt-BR" dirty="0">
              <a:solidFill>
                <a:schemeClr val="tx1"/>
              </a:solidFill>
            </a:endParaRPr>
          </a:p>
          <a:p>
            <a:pPr lvl="1">
              <a:buClr>
                <a:schemeClr val="accent2">
                  <a:lumMod val="60000"/>
                  <a:lumOff val="40000"/>
                </a:schemeClr>
              </a:buClr>
              <a:buFont typeface="Arial" panose="020B0604020202020204" pitchFamily="34" charset="0"/>
              <a:buChar char="•"/>
            </a:pPr>
            <a:endParaRPr lang="pt-BR" sz="2800" dirty="0" smtClean="0">
              <a:solidFill>
                <a:schemeClr val="tx1"/>
              </a:solidFill>
            </a:endParaRPr>
          </a:p>
        </p:txBody>
      </p:sp>
      <p:pic>
        <p:nvPicPr>
          <p:cNvPr id="4098" name="Picture 2" descr="http://www.ajautomacao.com/wp-content/uploads/2015/01/RFID-tag2.jpg">
            <a:hlinkClick r:id="rId2"/>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475287" y="1676400"/>
            <a:ext cx="2999011" cy="1990253"/>
          </a:xfrm>
          <a:prstGeom prst="rect">
            <a:avLst/>
          </a:prstGeom>
          <a:noFill/>
          <a:extLst>
            <a:ext uri="{909E8E84-426E-40DD-AFC4-6F175D3DCCD1}">
              <a14:hiddenFill xmlns:a14="http://schemas.microsoft.com/office/drawing/2010/main" xmlns="">
                <a:solidFill>
                  <a:srgbClr val="FFFFFF"/>
                </a:solidFill>
              </a14:hiddenFill>
            </a:ext>
          </a:extLst>
        </p:spPr>
      </p:pic>
      <p:sp>
        <p:nvSpPr>
          <p:cNvPr id="3" name="Espaço Reservado para Número de Slide 2"/>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32</a:t>
            </a:fld>
            <a:endParaRPr kumimoji="0" lang="en-US" dirty="0"/>
          </a:p>
        </p:txBody>
      </p:sp>
    </p:spTree>
    <p:extLst>
      <p:ext uri="{BB962C8B-B14F-4D97-AF65-F5344CB8AC3E}">
        <p14:creationId xmlns:p14="http://schemas.microsoft.com/office/powerpoint/2010/main" xmlns="" val="36293131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pPr algn="ctr"/>
            <a:r>
              <a:rPr lang="pt-BR" sz="8000" dirty="0" smtClean="0">
                <a:solidFill>
                  <a:schemeClr val="accent2">
                    <a:lumMod val="60000"/>
                    <a:lumOff val="40000"/>
                  </a:schemeClr>
                </a:solidFill>
              </a:rPr>
              <a:t>Conclusões</a:t>
            </a:r>
            <a:endParaRPr lang="pt-BR" sz="8000" dirty="0">
              <a:solidFill>
                <a:schemeClr val="accent2">
                  <a:lumMod val="60000"/>
                  <a:lumOff val="40000"/>
                </a:schemeClr>
              </a:solidFill>
            </a:endParaRPr>
          </a:p>
        </p:txBody>
      </p:sp>
      <p:sp>
        <p:nvSpPr>
          <p:cNvPr id="2" name="Espaço Reservado para Número de Slide 1"/>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33</a:t>
            </a:fld>
            <a:endParaRPr kumimoji="0" lang="en-US" dirty="0"/>
          </a:p>
        </p:txBody>
      </p:sp>
    </p:spTree>
    <p:extLst>
      <p:ext uri="{BB962C8B-B14F-4D97-AF65-F5344CB8AC3E}">
        <p14:creationId xmlns:p14="http://schemas.microsoft.com/office/powerpoint/2010/main" xmlns="" val="38882002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722313" y="1253889"/>
            <a:ext cx="7772400" cy="2919729"/>
          </a:xfrm>
        </p:spPr>
        <p:txBody>
          <a:bodyPr/>
          <a:lstStyle/>
          <a:p>
            <a:pPr algn="ctr"/>
            <a:r>
              <a:rPr lang="pt-BR" sz="8000" dirty="0" smtClean="0">
                <a:solidFill>
                  <a:schemeClr val="accent2">
                    <a:lumMod val="60000"/>
                    <a:lumOff val="40000"/>
                  </a:schemeClr>
                </a:solidFill>
              </a:rPr>
              <a:t>Perguntas e Respostas</a:t>
            </a:r>
            <a:endParaRPr lang="pt-BR" sz="8000" dirty="0">
              <a:solidFill>
                <a:schemeClr val="accent2">
                  <a:lumMod val="60000"/>
                  <a:lumOff val="40000"/>
                </a:schemeClr>
              </a:solidFill>
            </a:endParaRPr>
          </a:p>
        </p:txBody>
      </p:sp>
      <p:sp>
        <p:nvSpPr>
          <p:cNvPr id="2" name="Espaço Reservado para Número de Slide 1"/>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34</a:t>
            </a:fld>
            <a:endParaRPr kumimoji="0" lang="en-US" dirty="0"/>
          </a:p>
        </p:txBody>
      </p:sp>
    </p:spTree>
    <p:extLst>
      <p:ext uri="{BB962C8B-B14F-4D97-AF65-F5344CB8AC3E}">
        <p14:creationId xmlns:p14="http://schemas.microsoft.com/office/powerpoint/2010/main" xmlns="" val="16722087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Perguntas e Respostas</a:t>
            </a:r>
          </a:p>
        </p:txBody>
      </p:sp>
      <p:sp>
        <p:nvSpPr>
          <p:cNvPr id="4" name="Espaço Reservado para Conteúdo 2"/>
          <p:cNvSpPr>
            <a:spLocks noGrp="1"/>
          </p:cNvSpPr>
          <p:nvPr>
            <p:ph idx="1"/>
          </p:nvPr>
        </p:nvSpPr>
        <p:spPr/>
        <p:txBody>
          <a:bodyPr>
            <a:normAutofit fontScale="92500"/>
          </a:bodyPr>
          <a:lstStyle/>
          <a:p>
            <a:pPr>
              <a:buClr>
                <a:schemeClr val="accent2"/>
              </a:buClr>
              <a:buFont typeface="Wingdings" panose="05000000000000000000" pitchFamily="2" charset="2"/>
              <a:buChar char="§"/>
            </a:pPr>
            <a:r>
              <a:rPr lang="pt-BR" sz="3000" dirty="0" smtClean="0"/>
              <a:t>Pergunta 1</a:t>
            </a:r>
            <a:endParaRPr lang="pt-BR" sz="3000" dirty="0"/>
          </a:p>
          <a:p>
            <a:pPr lvl="1">
              <a:buClr>
                <a:schemeClr val="accent2">
                  <a:lumMod val="60000"/>
                  <a:lumOff val="40000"/>
                </a:schemeClr>
              </a:buClr>
              <a:buFont typeface="Arial" panose="020B0604020202020204" pitchFamily="34" charset="0"/>
              <a:buChar char="•"/>
            </a:pPr>
            <a:r>
              <a:rPr lang="pt-BR" dirty="0" smtClean="0">
                <a:solidFill>
                  <a:schemeClr val="tx1"/>
                </a:solidFill>
              </a:rPr>
              <a:t>Foi </a:t>
            </a:r>
            <a:r>
              <a:rPr lang="pt-BR" dirty="0">
                <a:solidFill>
                  <a:schemeClr val="tx1"/>
                </a:solidFill>
              </a:rPr>
              <a:t>citado na Introdução dois métodos de diferenciação de aviões aliados e inimigos utilizados nos radares na Segunda Guerra Mundial: o alemão, que utilizava a movimentação dos aviões para modificar e retransmitir o sinal, e o britânico, no qual identificadores instalados em seus aviões transmitiam um sinal avisando que eram aliados. Tendo em mente as definições de tipos de etiquetas baseadas na transmissão, explique qual método seria de transmissão passiva e qual seria ativa. </a:t>
            </a:r>
          </a:p>
        </p:txBody>
      </p:sp>
      <p:sp>
        <p:nvSpPr>
          <p:cNvPr id="3" name="Espaço Reservado para Número de Slide 2"/>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35</a:t>
            </a:fld>
            <a:endParaRPr kumimoji="0" lang="en-US" dirty="0"/>
          </a:p>
        </p:txBody>
      </p:sp>
    </p:spTree>
    <p:extLst>
      <p:ext uri="{BB962C8B-B14F-4D97-AF65-F5344CB8AC3E}">
        <p14:creationId xmlns:p14="http://schemas.microsoft.com/office/powerpoint/2010/main" xmlns="" val="25924394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Perguntas e Respostas</a:t>
            </a:r>
          </a:p>
        </p:txBody>
      </p:sp>
      <p:sp>
        <p:nvSpPr>
          <p:cNvPr id="4" name="Espaço Reservado para Conteúdo 2"/>
          <p:cNvSpPr>
            <a:spLocks noGrp="1"/>
          </p:cNvSpPr>
          <p:nvPr>
            <p:ph idx="1"/>
          </p:nvPr>
        </p:nvSpPr>
        <p:spPr/>
        <p:txBody>
          <a:bodyPr>
            <a:noAutofit/>
          </a:bodyPr>
          <a:lstStyle/>
          <a:p>
            <a:pPr>
              <a:buClr>
                <a:schemeClr val="accent2"/>
              </a:buClr>
              <a:buFont typeface="Wingdings" panose="05000000000000000000" pitchFamily="2" charset="2"/>
              <a:buChar char="§"/>
            </a:pPr>
            <a:r>
              <a:rPr lang="pt-BR" dirty="0" smtClean="0"/>
              <a:t>Resposta 1</a:t>
            </a:r>
            <a:endParaRPr lang="pt-BR" dirty="0"/>
          </a:p>
          <a:p>
            <a:pPr lvl="1">
              <a:buClr>
                <a:schemeClr val="accent2">
                  <a:lumMod val="60000"/>
                  <a:lumOff val="40000"/>
                </a:schemeClr>
              </a:buClr>
              <a:buFont typeface="Arial" panose="020B0604020202020204" pitchFamily="34" charset="0"/>
              <a:buChar char="•"/>
            </a:pPr>
            <a:r>
              <a:rPr lang="pt-BR" sz="2400" dirty="0" smtClean="0">
                <a:solidFill>
                  <a:schemeClr val="tx1"/>
                </a:solidFill>
              </a:rPr>
              <a:t>Como o </a:t>
            </a:r>
            <a:r>
              <a:rPr lang="pt-BR" sz="2400" dirty="0">
                <a:solidFill>
                  <a:schemeClr val="tx1"/>
                </a:solidFill>
              </a:rPr>
              <a:t>método alemão utilizava o girar dos aviões apenas para modificar o sinal e </a:t>
            </a:r>
            <a:r>
              <a:rPr lang="pt-BR" sz="2400" dirty="0" smtClean="0">
                <a:solidFill>
                  <a:schemeClr val="tx1"/>
                </a:solidFill>
              </a:rPr>
              <a:t>retransmiti-lo</a:t>
            </a:r>
            <a:r>
              <a:rPr lang="pt-BR" sz="2400" dirty="0">
                <a:solidFill>
                  <a:schemeClr val="tx1"/>
                </a:solidFill>
              </a:rPr>
              <a:t>, podemos considerá-lo um método de um sistema passivo, já que a etiqueta, que seria o avião, não inicia uma comunicação própria. Já o IFF criado pelos britânicos possui todas as características de um sistema ativo, no qual a etiqueta, que seria o identificador nos aviões, envia o seu sinal próprio para os radares. </a:t>
            </a:r>
          </a:p>
        </p:txBody>
      </p:sp>
      <p:sp>
        <p:nvSpPr>
          <p:cNvPr id="3" name="Espaço Reservado para Número de Slide 2"/>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36</a:t>
            </a:fld>
            <a:endParaRPr kumimoji="0" lang="en-US" dirty="0"/>
          </a:p>
        </p:txBody>
      </p:sp>
    </p:spTree>
    <p:extLst>
      <p:ext uri="{BB962C8B-B14F-4D97-AF65-F5344CB8AC3E}">
        <p14:creationId xmlns:p14="http://schemas.microsoft.com/office/powerpoint/2010/main" xmlns="" val="20127238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Perguntas e Respostas</a:t>
            </a:r>
          </a:p>
        </p:txBody>
      </p:sp>
      <p:sp>
        <p:nvSpPr>
          <p:cNvPr id="4" name="Espaço Reservado para Conteúdo 2"/>
          <p:cNvSpPr>
            <a:spLocks noGrp="1"/>
          </p:cNvSpPr>
          <p:nvPr>
            <p:ph idx="1"/>
          </p:nvPr>
        </p:nvSpPr>
        <p:spPr/>
        <p:txBody>
          <a:bodyPr>
            <a:normAutofit/>
          </a:bodyPr>
          <a:lstStyle/>
          <a:p>
            <a:pPr>
              <a:buClr>
                <a:schemeClr val="accent2"/>
              </a:buClr>
              <a:buFont typeface="Wingdings" panose="05000000000000000000" pitchFamily="2" charset="2"/>
              <a:buChar char="§"/>
            </a:pPr>
            <a:r>
              <a:rPr lang="pt-BR" dirty="0" smtClean="0"/>
              <a:t>Pergunta 2</a:t>
            </a:r>
            <a:endParaRPr lang="pt-BR" dirty="0"/>
          </a:p>
          <a:p>
            <a:pPr lvl="1">
              <a:buClr>
                <a:schemeClr val="accent2">
                  <a:lumMod val="60000"/>
                  <a:lumOff val="40000"/>
                </a:schemeClr>
              </a:buClr>
              <a:buFont typeface="Arial" panose="020B0604020202020204" pitchFamily="34" charset="0"/>
              <a:buChar char="•"/>
            </a:pPr>
            <a:r>
              <a:rPr lang="pt-BR" sz="2400" dirty="0" smtClean="0">
                <a:solidFill>
                  <a:schemeClr val="tx1"/>
                </a:solidFill>
              </a:rPr>
              <a:t>Como </a:t>
            </a:r>
            <a:r>
              <a:rPr lang="pt-BR" sz="2400" dirty="0">
                <a:solidFill>
                  <a:schemeClr val="tx1"/>
                </a:solidFill>
              </a:rPr>
              <a:t>explicado ao longo do trabalho, a principal característica da tecnologia RFID é a capacidade de transmissão e armazenamento de um grande número de informações. Porém, tal tecnologia não apresenta garantias de segurança e privacidade, sendo essa sua maior desvantagem. Cite </a:t>
            </a:r>
            <a:r>
              <a:rPr lang="pt-BR" sz="2400" dirty="0" smtClean="0">
                <a:solidFill>
                  <a:schemeClr val="tx1"/>
                </a:solidFill>
              </a:rPr>
              <a:t>outras </a:t>
            </a:r>
            <a:r>
              <a:rPr lang="pt-BR" sz="2400" dirty="0">
                <a:solidFill>
                  <a:schemeClr val="tx1"/>
                </a:solidFill>
              </a:rPr>
              <a:t>duas desvantagens no uso da tecnologia RFID. </a:t>
            </a:r>
          </a:p>
          <a:p>
            <a:pPr lvl="1">
              <a:buClr>
                <a:schemeClr val="accent2">
                  <a:lumMod val="60000"/>
                  <a:lumOff val="40000"/>
                </a:schemeClr>
              </a:buClr>
              <a:buFont typeface="Arial" panose="020B0604020202020204" pitchFamily="34" charset="0"/>
              <a:buChar char="•"/>
            </a:pPr>
            <a:endParaRPr lang="pt-BR" sz="2400" dirty="0">
              <a:solidFill>
                <a:schemeClr val="tx1"/>
              </a:solidFill>
            </a:endParaRPr>
          </a:p>
        </p:txBody>
      </p:sp>
      <p:sp>
        <p:nvSpPr>
          <p:cNvPr id="3" name="Espaço Reservado para Número de Slide 2"/>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37</a:t>
            </a:fld>
            <a:endParaRPr kumimoji="0" lang="en-US" dirty="0"/>
          </a:p>
        </p:txBody>
      </p:sp>
    </p:spTree>
    <p:extLst>
      <p:ext uri="{BB962C8B-B14F-4D97-AF65-F5344CB8AC3E}">
        <p14:creationId xmlns:p14="http://schemas.microsoft.com/office/powerpoint/2010/main" xmlns="" val="40980839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Perguntas e Respostas</a:t>
            </a:r>
          </a:p>
        </p:txBody>
      </p:sp>
      <p:sp>
        <p:nvSpPr>
          <p:cNvPr id="4" name="Espaço Reservado para Conteúdo 2"/>
          <p:cNvSpPr>
            <a:spLocks noGrp="1"/>
          </p:cNvSpPr>
          <p:nvPr>
            <p:ph idx="1"/>
          </p:nvPr>
        </p:nvSpPr>
        <p:spPr/>
        <p:txBody>
          <a:bodyPr>
            <a:normAutofit/>
          </a:bodyPr>
          <a:lstStyle/>
          <a:p>
            <a:pPr>
              <a:buClr>
                <a:schemeClr val="accent2"/>
              </a:buClr>
              <a:buFont typeface="Wingdings" panose="05000000000000000000" pitchFamily="2" charset="2"/>
              <a:buChar char="§"/>
            </a:pPr>
            <a:r>
              <a:rPr lang="pt-BR" dirty="0" smtClean="0"/>
              <a:t>Resposta 2</a:t>
            </a:r>
            <a:endParaRPr lang="pt-BR" dirty="0"/>
          </a:p>
          <a:p>
            <a:pPr lvl="1">
              <a:buClr>
                <a:schemeClr val="accent2">
                  <a:lumMod val="60000"/>
                  <a:lumOff val="40000"/>
                </a:schemeClr>
              </a:buClr>
              <a:buFont typeface="Arial" panose="020B0604020202020204" pitchFamily="34" charset="0"/>
              <a:buChar char="•"/>
            </a:pPr>
            <a:r>
              <a:rPr lang="pt-BR" sz="2400" dirty="0" smtClean="0">
                <a:solidFill>
                  <a:schemeClr val="tx1"/>
                </a:solidFill>
              </a:rPr>
              <a:t>Duas </a:t>
            </a:r>
            <a:r>
              <a:rPr lang="pt-BR" sz="2400" dirty="0">
                <a:solidFill>
                  <a:schemeClr val="tx1"/>
                </a:solidFill>
              </a:rPr>
              <a:t>dessas desvantagens podem ser citadas: o alto custo de produção quando comparado a outras tecnologias, a interferência por metais causadas pelos campos magnéticos gerados por esses materiais e a dificuldade de padronização, visto que não há nenhuma resolução legal quanto à padronização da tecnologia</a:t>
            </a:r>
            <a:r>
              <a:rPr lang="pt-BR" sz="2400" dirty="0" smtClean="0">
                <a:solidFill>
                  <a:schemeClr val="tx1"/>
                </a:solidFill>
              </a:rPr>
              <a:t>.</a:t>
            </a:r>
            <a:endParaRPr lang="pt-BR" sz="2400" dirty="0">
              <a:solidFill>
                <a:schemeClr val="tx1"/>
              </a:solidFill>
            </a:endParaRPr>
          </a:p>
        </p:txBody>
      </p:sp>
      <p:sp>
        <p:nvSpPr>
          <p:cNvPr id="3" name="Espaço Reservado para Número de Slide 2"/>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38</a:t>
            </a:fld>
            <a:endParaRPr kumimoji="0" lang="en-US" dirty="0"/>
          </a:p>
        </p:txBody>
      </p:sp>
    </p:spTree>
    <p:extLst>
      <p:ext uri="{BB962C8B-B14F-4D97-AF65-F5344CB8AC3E}">
        <p14:creationId xmlns:p14="http://schemas.microsoft.com/office/powerpoint/2010/main" xmlns="" val="245700728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Perguntas e Respostas</a:t>
            </a:r>
          </a:p>
        </p:txBody>
      </p:sp>
      <p:sp>
        <p:nvSpPr>
          <p:cNvPr id="4" name="Espaço Reservado para Conteúdo 2"/>
          <p:cNvSpPr>
            <a:spLocks noGrp="1"/>
          </p:cNvSpPr>
          <p:nvPr>
            <p:ph idx="1"/>
          </p:nvPr>
        </p:nvSpPr>
        <p:spPr/>
        <p:txBody>
          <a:bodyPr>
            <a:normAutofit/>
          </a:bodyPr>
          <a:lstStyle/>
          <a:p>
            <a:pPr>
              <a:buClr>
                <a:schemeClr val="accent2"/>
              </a:buClr>
              <a:buFont typeface="Wingdings" panose="05000000000000000000" pitchFamily="2" charset="2"/>
              <a:buChar char="§"/>
            </a:pPr>
            <a:r>
              <a:rPr lang="pt-BR" dirty="0" smtClean="0"/>
              <a:t>Pergunta 3</a:t>
            </a:r>
            <a:endParaRPr lang="pt-BR" dirty="0"/>
          </a:p>
          <a:p>
            <a:pPr lvl="1">
              <a:buClr>
                <a:schemeClr val="accent2">
                  <a:lumMod val="60000"/>
                  <a:lumOff val="40000"/>
                </a:schemeClr>
              </a:buClr>
              <a:buFont typeface="Arial" panose="020B0604020202020204" pitchFamily="34" charset="0"/>
              <a:buChar char="•"/>
            </a:pPr>
            <a:r>
              <a:rPr lang="pt-BR" sz="2400" dirty="0" smtClean="0">
                <a:solidFill>
                  <a:schemeClr val="tx1"/>
                </a:solidFill>
              </a:rPr>
              <a:t>Os tipos </a:t>
            </a:r>
            <a:r>
              <a:rPr lang="pt-BR" sz="2400" dirty="0">
                <a:solidFill>
                  <a:schemeClr val="tx1"/>
                </a:solidFill>
              </a:rPr>
              <a:t>de etiquetas podem ser classificados de duas formas, de acordo com algumas características. Diga quais são essas características e cite a divisão de cada tipo de classificação</a:t>
            </a:r>
            <a:r>
              <a:rPr lang="pt-BR" sz="2400" dirty="0" smtClean="0">
                <a:solidFill>
                  <a:schemeClr val="tx1"/>
                </a:solidFill>
              </a:rPr>
              <a:t>.</a:t>
            </a:r>
            <a:endParaRPr lang="pt-BR" sz="2400" dirty="0">
              <a:solidFill>
                <a:schemeClr val="tx1"/>
              </a:solidFill>
            </a:endParaRPr>
          </a:p>
        </p:txBody>
      </p:sp>
      <p:sp>
        <p:nvSpPr>
          <p:cNvPr id="3" name="Espaço Reservado para Número de Slide 2"/>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39</a:t>
            </a:fld>
            <a:endParaRPr kumimoji="0" lang="en-US" dirty="0"/>
          </a:p>
        </p:txBody>
      </p:sp>
    </p:spTree>
    <p:extLst>
      <p:ext uri="{BB962C8B-B14F-4D97-AF65-F5344CB8AC3E}">
        <p14:creationId xmlns:p14="http://schemas.microsoft.com/office/powerpoint/2010/main" xmlns="" val="7549585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Introdução</a:t>
            </a:r>
            <a:endParaRPr lang="pt-BR" dirty="0"/>
          </a:p>
        </p:txBody>
      </p:sp>
      <p:sp>
        <p:nvSpPr>
          <p:cNvPr id="3" name="Espaço Reservado para Conteúdo 2"/>
          <p:cNvSpPr>
            <a:spLocks noGrp="1"/>
          </p:cNvSpPr>
          <p:nvPr>
            <p:ph idx="1"/>
          </p:nvPr>
        </p:nvSpPr>
        <p:spPr/>
        <p:txBody>
          <a:bodyPr/>
          <a:lstStyle/>
          <a:p>
            <a:pPr>
              <a:buClr>
                <a:schemeClr val="accent2"/>
              </a:buClr>
              <a:buFont typeface="Wingdings" panose="05000000000000000000" pitchFamily="2" charset="2"/>
              <a:buChar char="§"/>
            </a:pPr>
            <a:r>
              <a:rPr lang="pt-BR" dirty="0" smtClean="0"/>
              <a:t>História</a:t>
            </a:r>
            <a:endParaRPr lang="pt-BR" dirty="0"/>
          </a:p>
          <a:p>
            <a:pPr lvl="1">
              <a:buClr>
                <a:schemeClr val="accent2">
                  <a:lumMod val="60000"/>
                  <a:lumOff val="40000"/>
                </a:schemeClr>
              </a:buClr>
              <a:buFont typeface="Arial" panose="020B0604020202020204" pitchFamily="34" charset="0"/>
              <a:buChar char="•"/>
            </a:pPr>
            <a:r>
              <a:rPr lang="pt-BR" dirty="0" smtClean="0">
                <a:solidFill>
                  <a:schemeClr val="tx1"/>
                </a:solidFill>
              </a:rPr>
              <a:t>Anos 40: Segunda Guerra Mundial</a:t>
            </a:r>
          </a:p>
          <a:p>
            <a:pPr lvl="1">
              <a:buClr>
                <a:schemeClr val="accent2">
                  <a:lumMod val="60000"/>
                  <a:lumOff val="40000"/>
                </a:schemeClr>
              </a:buClr>
              <a:buFont typeface="Arial" panose="020B0604020202020204" pitchFamily="34" charset="0"/>
              <a:buChar char="•"/>
            </a:pPr>
            <a:r>
              <a:rPr lang="pt-BR" dirty="0" smtClean="0">
                <a:solidFill>
                  <a:schemeClr val="tx1"/>
                </a:solidFill>
              </a:rPr>
              <a:t>Anos 70: Primeira Patente</a:t>
            </a:r>
          </a:p>
          <a:p>
            <a:pPr lvl="1">
              <a:buClr>
                <a:schemeClr val="accent2">
                  <a:lumMod val="60000"/>
                  <a:lumOff val="40000"/>
                </a:schemeClr>
              </a:buClr>
              <a:buFont typeface="Arial" panose="020B0604020202020204" pitchFamily="34" charset="0"/>
              <a:buChar char="•"/>
            </a:pPr>
            <a:r>
              <a:rPr lang="pt-BR" dirty="0" smtClean="0">
                <a:solidFill>
                  <a:schemeClr val="tx1"/>
                </a:solidFill>
              </a:rPr>
              <a:t>Anos 90: </a:t>
            </a:r>
            <a:r>
              <a:rPr lang="pt-BR" dirty="0" err="1" smtClean="0">
                <a:solidFill>
                  <a:schemeClr val="tx1"/>
                </a:solidFill>
              </a:rPr>
              <a:t>Auto-ID</a:t>
            </a:r>
            <a:r>
              <a:rPr lang="pt-BR" dirty="0" smtClean="0">
                <a:solidFill>
                  <a:schemeClr val="tx1"/>
                </a:solidFill>
              </a:rPr>
              <a:t> Center</a:t>
            </a:r>
            <a:endParaRPr lang="pt-BR" dirty="0">
              <a:solidFill>
                <a:schemeClr val="tx1"/>
              </a:solidFill>
            </a:endParaRPr>
          </a:p>
          <a:p>
            <a:pPr marL="411480" lvl="1" indent="0">
              <a:buClr>
                <a:schemeClr val="accent2">
                  <a:lumMod val="60000"/>
                  <a:lumOff val="40000"/>
                </a:schemeClr>
              </a:buClr>
              <a:buNone/>
            </a:pPr>
            <a:endParaRPr lang="pt-BR" dirty="0" smtClean="0">
              <a:solidFill>
                <a:schemeClr val="tx1"/>
              </a:solidFill>
            </a:endParaRPr>
          </a:p>
        </p:txBody>
      </p:sp>
      <p:pic>
        <p:nvPicPr>
          <p:cNvPr id="4" name="Imagem 3">
            <a:hlinkClick r:id="rId2"/>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2289220" y="4411980"/>
            <a:ext cx="4074833" cy="1976779"/>
          </a:xfrm>
          <a:prstGeom prst="rect">
            <a:avLst/>
          </a:prstGeom>
        </p:spPr>
      </p:pic>
      <p:sp>
        <p:nvSpPr>
          <p:cNvPr id="5" name="Espaço Reservado para Número de Slide 4"/>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4</a:t>
            </a:fld>
            <a:endParaRPr kumimoji="0" lang="en-US" dirty="0"/>
          </a:p>
        </p:txBody>
      </p:sp>
    </p:spTree>
    <p:extLst>
      <p:ext uri="{BB962C8B-B14F-4D97-AF65-F5344CB8AC3E}">
        <p14:creationId xmlns:p14="http://schemas.microsoft.com/office/powerpoint/2010/main" xmlns="" val="355204761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Perguntas e Respostas</a:t>
            </a:r>
          </a:p>
        </p:txBody>
      </p:sp>
      <p:sp>
        <p:nvSpPr>
          <p:cNvPr id="4" name="Espaço Reservado para Conteúdo 2"/>
          <p:cNvSpPr>
            <a:spLocks noGrp="1"/>
          </p:cNvSpPr>
          <p:nvPr>
            <p:ph idx="1"/>
          </p:nvPr>
        </p:nvSpPr>
        <p:spPr/>
        <p:txBody>
          <a:bodyPr>
            <a:normAutofit/>
          </a:bodyPr>
          <a:lstStyle/>
          <a:p>
            <a:pPr>
              <a:buClr>
                <a:schemeClr val="accent2"/>
              </a:buClr>
              <a:buFont typeface="Wingdings" panose="05000000000000000000" pitchFamily="2" charset="2"/>
              <a:buChar char="§"/>
            </a:pPr>
            <a:r>
              <a:rPr lang="pt-BR" dirty="0" smtClean="0"/>
              <a:t>Resposta 3</a:t>
            </a:r>
            <a:endParaRPr lang="pt-BR" dirty="0"/>
          </a:p>
          <a:p>
            <a:pPr lvl="1">
              <a:buClr>
                <a:schemeClr val="accent2">
                  <a:lumMod val="60000"/>
                  <a:lumOff val="40000"/>
                </a:schemeClr>
              </a:buClr>
              <a:buFont typeface="Arial" panose="020B0604020202020204" pitchFamily="34" charset="0"/>
              <a:buChar char="•"/>
            </a:pPr>
            <a:r>
              <a:rPr lang="pt-BR" sz="2400" dirty="0" smtClean="0">
                <a:solidFill>
                  <a:schemeClr val="tx1"/>
                </a:solidFill>
              </a:rPr>
              <a:t>A </a:t>
            </a:r>
            <a:r>
              <a:rPr lang="pt-BR" sz="2400" dirty="0">
                <a:solidFill>
                  <a:schemeClr val="tx1"/>
                </a:solidFill>
              </a:rPr>
              <a:t>primeira forma de classificação das etiquetas é baseada no tipo de fonte de alimentação e transmissão e é dividida em passivas, </a:t>
            </a:r>
            <a:r>
              <a:rPr lang="pt-BR" sz="2400" dirty="0" err="1">
                <a:solidFill>
                  <a:schemeClr val="tx1"/>
                </a:solidFill>
              </a:rPr>
              <a:t>semi-passivas</a:t>
            </a:r>
            <a:r>
              <a:rPr lang="pt-BR" sz="2400" dirty="0">
                <a:solidFill>
                  <a:schemeClr val="tx1"/>
                </a:solidFill>
              </a:rPr>
              <a:t>, ativas e </a:t>
            </a:r>
            <a:r>
              <a:rPr lang="pt-BR" sz="2400" dirty="0" err="1">
                <a:solidFill>
                  <a:schemeClr val="tx1"/>
                </a:solidFill>
              </a:rPr>
              <a:t>semi-ativas</a:t>
            </a:r>
            <a:r>
              <a:rPr lang="pt-BR" sz="2400" dirty="0">
                <a:solidFill>
                  <a:schemeClr val="tx1"/>
                </a:solidFill>
              </a:rPr>
              <a:t>. Outra forma de classificação é de acordo com a capacidade de armazenamento em: </a:t>
            </a:r>
            <a:r>
              <a:rPr lang="pt-BR" sz="2400" i="1" dirty="0" err="1" smtClean="0">
                <a:solidFill>
                  <a:schemeClr val="tx1"/>
                </a:solidFill>
              </a:rPr>
              <a:t>Read</a:t>
            </a:r>
            <a:r>
              <a:rPr lang="pt-BR" sz="2400" i="1" dirty="0" smtClean="0">
                <a:solidFill>
                  <a:schemeClr val="tx1"/>
                </a:solidFill>
              </a:rPr>
              <a:t> </a:t>
            </a:r>
            <a:r>
              <a:rPr lang="pt-BR" sz="2400" i="1" dirty="0" err="1" smtClean="0">
                <a:solidFill>
                  <a:schemeClr val="tx1"/>
                </a:solidFill>
              </a:rPr>
              <a:t>Only</a:t>
            </a:r>
            <a:r>
              <a:rPr lang="pt-BR" sz="2400" i="1" dirty="0">
                <a:solidFill>
                  <a:schemeClr val="tx1"/>
                </a:solidFill>
              </a:rPr>
              <a:t>, Write </a:t>
            </a:r>
            <a:r>
              <a:rPr lang="pt-BR" sz="2400" i="1" dirty="0" err="1" smtClean="0">
                <a:solidFill>
                  <a:schemeClr val="tx1"/>
                </a:solidFill>
              </a:rPr>
              <a:t>Once</a:t>
            </a:r>
            <a:r>
              <a:rPr lang="pt-BR" sz="2400" i="1" dirty="0" smtClean="0">
                <a:solidFill>
                  <a:schemeClr val="tx1"/>
                </a:solidFill>
              </a:rPr>
              <a:t> </a:t>
            </a:r>
            <a:r>
              <a:rPr lang="pt-BR" sz="2400" i="1" dirty="0" err="1" smtClean="0">
                <a:solidFill>
                  <a:schemeClr val="tx1"/>
                </a:solidFill>
              </a:rPr>
              <a:t>Read</a:t>
            </a:r>
            <a:r>
              <a:rPr lang="pt-BR" sz="2400" i="1" dirty="0" smtClean="0">
                <a:solidFill>
                  <a:schemeClr val="tx1"/>
                </a:solidFill>
              </a:rPr>
              <a:t> </a:t>
            </a:r>
            <a:r>
              <a:rPr lang="pt-BR" sz="2400" i="1" dirty="0" err="1" smtClean="0">
                <a:solidFill>
                  <a:schemeClr val="tx1"/>
                </a:solidFill>
              </a:rPr>
              <a:t>Many</a:t>
            </a:r>
            <a:r>
              <a:rPr lang="pt-BR" sz="2400" i="1" dirty="0">
                <a:solidFill>
                  <a:schemeClr val="tx1"/>
                </a:solidFill>
              </a:rPr>
              <a:t>, </a:t>
            </a:r>
            <a:r>
              <a:rPr lang="pt-BR" sz="2400" i="1" dirty="0" err="1">
                <a:solidFill>
                  <a:schemeClr val="tx1"/>
                </a:solidFill>
              </a:rPr>
              <a:t>Read</a:t>
            </a:r>
            <a:r>
              <a:rPr lang="pt-BR" sz="2400" i="1" dirty="0">
                <a:solidFill>
                  <a:schemeClr val="tx1"/>
                </a:solidFill>
              </a:rPr>
              <a:t>-Write</a:t>
            </a:r>
            <a:r>
              <a:rPr lang="pt-BR" sz="2400" dirty="0">
                <a:solidFill>
                  <a:schemeClr val="tx1"/>
                </a:solidFill>
              </a:rPr>
              <a:t>.</a:t>
            </a:r>
          </a:p>
          <a:p>
            <a:pPr lvl="1">
              <a:buClr>
                <a:schemeClr val="accent2">
                  <a:lumMod val="60000"/>
                  <a:lumOff val="40000"/>
                </a:schemeClr>
              </a:buClr>
              <a:buFont typeface="Arial" panose="020B0604020202020204" pitchFamily="34" charset="0"/>
              <a:buChar char="•"/>
            </a:pPr>
            <a:endParaRPr lang="pt-BR" sz="2400" dirty="0">
              <a:solidFill>
                <a:schemeClr val="tx1"/>
              </a:solidFill>
            </a:endParaRPr>
          </a:p>
        </p:txBody>
      </p:sp>
      <p:sp>
        <p:nvSpPr>
          <p:cNvPr id="3" name="Espaço Reservado para Número de Slide 2"/>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40</a:t>
            </a:fld>
            <a:endParaRPr kumimoji="0" lang="en-US" dirty="0"/>
          </a:p>
        </p:txBody>
      </p:sp>
    </p:spTree>
    <p:extLst>
      <p:ext uri="{BB962C8B-B14F-4D97-AF65-F5344CB8AC3E}">
        <p14:creationId xmlns:p14="http://schemas.microsoft.com/office/powerpoint/2010/main" xmlns="" val="413260721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Perguntas e Respostas</a:t>
            </a:r>
          </a:p>
        </p:txBody>
      </p:sp>
      <p:sp>
        <p:nvSpPr>
          <p:cNvPr id="4" name="Espaço Reservado para Conteúdo 2"/>
          <p:cNvSpPr>
            <a:spLocks noGrp="1"/>
          </p:cNvSpPr>
          <p:nvPr>
            <p:ph idx="1"/>
          </p:nvPr>
        </p:nvSpPr>
        <p:spPr/>
        <p:txBody>
          <a:bodyPr>
            <a:normAutofit/>
          </a:bodyPr>
          <a:lstStyle/>
          <a:p>
            <a:pPr>
              <a:buClr>
                <a:schemeClr val="accent2"/>
              </a:buClr>
              <a:buFont typeface="Wingdings" panose="05000000000000000000" pitchFamily="2" charset="2"/>
              <a:buChar char="§"/>
            </a:pPr>
            <a:r>
              <a:rPr lang="pt-BR" dirty="0" smtClean="0"/>
              <a:t>Pergunta 4</a:t>
            </a:r>
            <a:endParaRPr lang="pt-BR" dirty="0"/>
          </a:p>
          <a:p>
            <a:pPr lvl="1">
              <a:buClr>
                <a:schemeClr val="accent2">
                  <a:lumMod val="60000"/>
                  <a:lumOff val="40000"/>
                </a:schemeClr>
              </a:buClr>
              <a:buFont typeface="Arial" panose="020B0604020202020204" pitchFamily="34" charset="0"/>
              <a:buChar char="•"/>
            </a:pPr>
            <a:r>
              <a:rPr lang="pt-BR" sz="2400" dirty="0" smtClean="0">
                <a:solidFill>
                  <a:schemeClr val="tx1"/>
                </a:solidFill>
              </a:rPr>
              <a:t>Um </a:t>
            </a:r>
            <a:r>
              <a:rPr lang="pt-BR" sz="2400" dirty="0">
                <a:solidFill>
                  <a:schemeClr val="tx1"/>
                </a:solidFill>
              </a:rPr>
              <a:t>dos principais problemas de privacidade causados pela identificação por radiofrequência é o rastreio de um indivíduo através de um produto recém adquirido por ele. Explique como funciona esse rastreio tendo em vista que os leitores ainda possuem um alcance extremamente limitado.</a:t>
            </a:r>
          </a:p>
          <a:p>
            <a:pPr marL="411480" lvl="1" indent="0">
              <a:buClr>
                <a:schemeClr val="accent2">
                  <a:lumMod val="60000"/>
                  <a:lumOff val="40000"/>
                </a:schemeClr>
              </a:buClr>
              <a:buNone/>
            </a:pPr>
            <a:endParaRPr lang="pt-BR" sz="2400" dirty="0">
              <a:solidFill>
                <a:schemeClr val="tx1"/>
              </a:solidFill>
            </a:endParaRPr>
          </a:p>
        </p:txBody>
      </p:sp>
      <p:sp>
        <p:nvSpPr>
          <p:cNvPr id="3" name="Espaço Reservado para Número de Slide 2"/>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41</a:t>
            </a:fld>
            <a:endParaRPr kumimoji="0" lang="en-US" dirty="0"/>
          </a:p>
        </p:txBody>
      </p:sp>
    </p:spTree>
    <p:extLst>
      <p:ext uri="{BB962C8B-B14F-4D97-AF65-F5344CB8AC3E}">
        <p14:creationId xmlns:p14="http://schemas.microsoft.com/office/powerpoint/2010/main" xmlns="" val="124587228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Perguntas e Respostas</a:t>
            </a:r>
          </a:p>
        </p:txBody>
      </p:sp>
      <p:sp>
        <p:nvSpPr>
          <p:cNvPr id="4" name="Espaço Reservado para Conteúdo 2"/>
          <p:cNvSpPr>
            <a:spLocks noGrp="1"/>
          </p:cNvSpPr>
          <p:nvPr>
            <p:ph idx="1"/>
          </p:nvPr>
        </p:nvSpPr>
        <p:spPr/>
        <p:txBody>
          <a:bodyPr>
            <a:normAutofit/>
          </a:bodyPr>
          <a:lstStyle/>
          <a:p>
            <a:pPr>
              <a:buClr>
                <a:schemeClr val="accent2"/>
              </a:buClr>
              <a:buFont typeface="Wingdings" panose="05000000000000000000" pitchFamily="2" charset="2"/>
              <a:buChar char="§"/>
            </a:pPr>
            <a:r>
              <a:rPr lang="pt-BR" dirty="0" smtClean="0"/>
              <a:t>Resposta 4</a:t>
            </a:r>
            <a:endParaRPr lang="pt-BR" dirty="0"/>
          </a:p>
          <a:p>
            <a:pPr lvl="1">
              <a:buClr>
                <a:schemeClr val="accent2">
                  <a:lumMod val="60000"/>
                  <a:lumOff val="40000"/>
                </a:schemeClr>
              </a:buClr>
              <a:buFont typeface="Arial" panose="020B0604020202020204" pitchFamily="34" charset="0"/>
              <a:buChar char="•"/>
            </a:pPr>
            <a:r>
              <a:rPr lang="pt-BR" sz="2400" dirty="0" smtClean="0">
                <a:solidFill>
                  <a:schemeClr val="tx1"/>
                </a:solidFill>
              </a:rPr>
              <a:t>O </a:t>
            </a:r>
            <a:r>
              <a:rPr lang="pt-BR" sz="2400" dirty="0">
                <a:solidFill>
                  <a:schemeClr val="tx1"/>
                </a:solidFill>
              </a:rPr>
              <a:t>rastreio citado não envolve a transmissão de dados entre a etiqueta do produto obtido e um leitor, </a:t>
            </a:r>
            <a:r>
              <a:rPr lang="pt-BR" sz="2400" dirty="0" smtClean="0">
                <a:solidFill>
                  <a:schemeClr val="tx1"/>
                </a:solidFill>
              </a:rPr>
              <a:t>mas, sim, </a:t>
            </a:r>
            <a:r>
              <a:rPr lang="pt-BR" sz="2400" dirty="0">
                <a:solidFill>
                  <a:schemeClr val="tx1"/>
                </a:solidFill>
              </a:rPr>
              <a:t>a comunicação desta com vários leitores por todo o caminho que indivíduo passar. Portanto, cada leitor que tiver contato com a etiqueta registrará que o consumidor esteve na sua área de alcance e a hora que isso ocorreu. </a:t>
            </a:r>
          </a:p>
          <a:p>
            <a:pPr lvl="1">
              <a:buClr>
                <a:schemeClr val="accent2">
                  <a:lumMod val="60000"/>
                  <a:lumOff val="40000"/>
                </a:schemeClr>
              </a:buClr>
              <a:buFont typeface="Arial" panose="020B0604020202020204" pitchFamily="34" charset="0"/>
              <a:buChar char="•"/>
            </a:pPr>
            <a:endParaRPr lang="pt-BR" sz="2400" dirty="0">
              <a:solidFill>
                <a:schemeClr val="tx1"/>
              </a:solidFill>
            </a:endParaRPr>
          </a:p>
        </p:txBody>
      </p:sp>
      <p:sp>
        <p:nvSpPr>
          <p:cNvPr id="3" name="Espaço Reservado para Número de Slide 2"/>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42</a:t>
            </a:fld>
            <a:endParaRPr kumimoji="0" lang="en-US" dirty="0"/>
          </a:p>
        </p:txBody>
      </p:sp>
    </p:spTree>
    <p:extLst>
      <p:ext uri="{BB962C8B-B14F-4D97-AF65-F5344CB8AC3E}">
        <p14:creationId xmlns:p14="http://schemas.microsoft.com/office/powerpoint/2010/main" xmlns="" val="414766474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Perguntas e Respostas</a:t>
            </a:r>
          </a:p>
        </p:txBody>
      </p:sp>
      <p:sp>
        <p:nvSpPr>
          <p:cNvPr id="4" name="Espaço Reservado para Conteúdo 2"/>
          <p:cNvSpPr>
            <a:spLocks noGrp="1"/>
          </p:cNvSpPr>
          <p:nvPr>
            <p:ph idx="1"/>
          </p:nvPr>
        </p:nvSpPr>
        <p:spPr/>
        <p:txBody>
          <a:bodyPr>
            <a:normAutofit/>
          </a:bodyPr>
          <a:lstStyle/>
          <a:p>
            <a:pPr>
              <a:buClr>
                <a:schemeClr val="accent2"/>
              </a:buClr>
              <a:buFont typeface="Wingdings" panose="05000000000000000000" pitchFamily="2" charset="2"/>
              <a:buChar char="§"/>
            </a:pPr>
            <a:r>
              <a:rPr lang="pt-BR" dirty="0" smtClean="0"/>
              <a:t>Pergunta 5</a:t>
            </a:r>
            <a:endParaRPr lang="pt-BR" dirty="0"/>
          </a:p>
          <a:p>
            <a:pPr lvl="1">
              <a:buClr>
                <a:schemeClr val="accent2">
                  <a:lumMod val="60000"/>
                  <a:lumOff val="40000"/>
                </a:schemeClr>
              </a:buClr>
              <a:buFont typeface="Arial" panose="020B0604020202020204" pitchFamily="34" charset="0"/>
              <a:buChar char="•"/>
            </a:pPr>
            <a:r>
              <a:rPr lang="pt-BR" sz="2400" dirty="0" smtClean="0">
                <a:solidFill>
                  <a:schemeClr val="tx1"/>
                </a:solidFill>
              </a:rPr>
              <a:t>Atualmente</a:t>
            </a:r>
            <a:r>
              <a:rPr lang="pt-BR" sz="2400" dirty="0">
                <a:solidFill>
                  <a:schemeClr val="tx1"/>
                </a:solidFill>
              </a:rPr>
              <a:t>, já são fabricadas etiquetas RFID sem chip. Explique o motivo delas ainda não serem tão utilizadas e o que se pretende com o uso delas?</a:t>
            </a:r>
          </a:p>
          <a:p>
            <a:pPr lvl="1">
              <a:buClr>
                <a:schemeClr val="accent2">
                  <a:lumMod val="60000"/>
                  <a:lumOff val="40000"/>
                </a:schemeClr>
              </a:buClr>
              <a:buFont typeface="Arial" panose="020B0604020202020204" pitchFamily="34" charset="0"/>
              <a:buChar char="•"/>
            </a:pPr>
            <a:endParaRPr lang="pt-BR" sz="2400" dirty="0">
              <a:solidFill>
                <a:schemeClr val="tx1"/>
              </a:solidFill>
            </a:endParaRPr>
          </a:p>
        </p:txBody>
      </p:sp>
      <p:sp>
        <p:nvSpPr>
          <p:cNvPr id="3" name="Espaço Reservado para Número de Slide 2"/>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43</a:t>
            </a:fld>
            <a:endParaRPr kumimoji="0" lang="en-US" dirty="0"/>
          </a:p>
        </p:txBody>
      </p:sp>
    </p:spTree>
    <p:extLst>
      <p:ext uri="{BB962C8B-B14F-4D97-AF65-F5344CB8AC3E}">
        <p14:creationId xmlns:p14="http://schemas.microsoft.com/office/powerpoint/2010/main" xmlns="" val="66034631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Perguntas e Respostas</a:t>
            </a:r>
          </a:p>
        </p:txBody>
      </p:sp>
      <p:sp>
        <p:nvSpPr>
          <p:cNvPr id="4" name="Espaço Reservado para Conteúdo 2"/>
          <p:cNvSpPr>
            <a:spLocks noGrp="1"/>
          </p:cNvSpPr>
          <p:nvPr>
            <p:ph idx="1"/>
          </p:nvPr>
        </p:nvSpPr>
        <p:spPr/>
        <p:txBody>
          <a:bodyPr>
            <a:normAutofit/>
          </a:bodyPr>
          <a:lstStyle/>
          <a:p>
            <a:pPr>
              <a:buClr>
                <a:schemeClr val="accent2"/>
              </a:buClr>
              <a:buFont typeface="Wingdings" panose="05000000000000000000" pitchFamily="2" charset="2"/>
              <a:buChar char="§"/>
            </a:pPr>
            <a:r>
              <a:rPr lang="pt-BR" dirty="0" smtClean="0"/>
              <a:t>Resposta 5</a:t>
            </a:r>
            <a:endParaRPr lang="pt-BR" dirty="0"/>
          </a:p>
          <a:p>
            <a:pPr lvl="1">
              <a:buClr>
                <a:schemeClr val="accent2">
                  <a:lumMod val="60000"/>
                  <a:lumOff val="40000"/>
                </a:schemeClr>
              </a:buClr>
              <a:buFont typeface="Arial" panose="020B0604020202020204" pitchFamily="34" charset="0"/>
              <a:buChar char="•"/>
            </a:pPr>
            <a:r>
              <a:rPr lang="pt-BR" sz="2400" dirty="0" smtClean="0">
                <a:solidFill>
                  <a:schemeClr val="tx1"/>
                </a:solidFill>
              </a:rPr>
              <a:t>Essas etiquetas </a:t>
            </a:r>
            <a:r>
              <a:rPr lang="pt-BR" sz="2400" dirty="0">
                <a:solidFill>
                  <a:schemeClr val="tx1"/>
                </a:solidFill>
              </a:rPr>
              <a:t>não são tão utilizadas, pois ainda apresentam um alto custo de produção e não possuem tanta versatilidade quanto o código de barras. Elas são capazes de armazenar dados e há como objetivo encontrar um meio de ampliar o uso destas de modo que </a:t>
            </a:r>
            <a:r>
              <a:rPr lang="pt-BR" sz="2400" dirty="0" smtClean="0">
                <a:solidFill>
                  <a:schemeClr val="tx1"/>
                </a:solidFill>
              </a:rPr>
              <a:t>sejam </a:t>
            </a:r>
            <a:r>
              <a:rPr lang="pt-BR" sz="2400" dirty="0">
                <a:solidFill>
                  <a:schemeClr val="tx1"/>
                </a:solidFill>
              </a:rPr>
              <a:t>tão útil quanto o código de barras</a:t>
            </a:r>
            <a:r>
              <a:rPr lang="pt-BR" sz="2400" dirty="0" smtClean="0">
                <a:solidFill>
                  <a:schemeClr val="tx1"/>
                </a:solidFill>
              </a:rPr>
              <a:t>.</a:t>
            </a:r>
            <a:endParaRPr lang="pt-BR" sz="2400" dirty="0">
              <a:solidFill>
                <a:schemeClr val="tx1"/>
              </a:solidFill>
            </a:endParaRPr>
          </a:p>
        </p:txBody>
      </p:sp>
      <p:sp>
        <p:nvSpPr>
          <p:cNvPr id="3" name="Espaço Reservado para Número de Slide 2"/>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44</a:t>
            </a:fld>
            <a:endParaRPr kumimoji="0" lang="en-US" dirty="0"/>
          </a:p>
        </p:txBody>
      </p:sp>
    </p:spTree>
    <p:extLst>
      <p:ext uri="{BB962C8B-B14F-4D97-AF65-F5344CB8AC3E}">
        <p14:creationId xmlns:p14="http://schemas.microsoft.com/office/powerpoint/2010/main" xmlns="" val="24163442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pPr algn="ctr"/>
            <a:r>
              <a:rPr lang="pt-BR" sz="8000" dirty="0" smtClean="0">
                <a:solidFill>
                  <a:schemeClr val="accent2">
                    <a:lumMod val="60000"/>
                    <a:lumOff val="40000"/>
                  </a:schemeClr>
                </a:solidFill>
              </a:rPr>
              <a:t>Referências</a:t>
            </a:r>
            <a:endParaRPr lang="pt-BR" sz="8000" dirty="0">
              <a:solidFill>
                <a:schemeClr val="accent2">
                  <a:lumMod val="60000"/>
                  <a:lumOff val="40000"/>
                </a:schemeClr>
              </a:solidFill>
            </a:endParaRPr>
          </a:p>
        </p:txBody>
      </p:sp>
      <p:sp>
        <p:nvSpPr>
          <p:cNvPr id="2" name="Espaço Reservado para Número de Slide 1"/>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45</a:t>
            </a:fld>
            <a:endParaRPr kumimoji="0" lang="en-US" dirty="0"/>
          </a:p>
        </p:txBody>
      </p:sp>
    </p:spTree>
    <p:extLst>
      <p:ext uri="{BB962C8B-B14F-4D97-AF65-F5344CB8AC3E}">
        <p14:creationId xmlns:p14="http://schemas.microsoft.com/office/powerpoint/2010/main" xmlns="" val="279681793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Sites</a:t>
            </a:r>
            <a:endParaRPr lang="pt-BR" dirty="0"/>
          </a:p>
        </p:txBody>
      </p:sp>
      <p:sp>
        <p:nvSpPr>
          <p:cNvPr id="4" name="Espaço Reservado para Conteúdo 2"/>
          <p:cNvSpPr>
            <a:spLocks noGrp="1"/>
          </p:cNvSpPr>
          <p:nvPr>
            <p:ph idx="1"/>
          </p:nvPr>
        </p:nvSpPr>
        <p:spPr/>
        <p:txBody>
          <a:bodyPr>
            <a:normAutofit fontScale="55000" lnSpcReduction="20000"/>
          </a:bodyPr>
          <a:lstStyle/>
          <a:p>
            <a:pPr>
              <a:buClr>
                <a:schemeClr val="accent2"/>
              </a:buClr>
            </a:pPr>
            <a:r>
              <a:rPr lang="pt-BR" dirty="0" smtClean="0">
                <a:hlinkClick r:id="rId2"/>
              </a:rPr>
              <a:t>Technovelgy.com</a:t>
            </a:r>
            <a:r>
              <a:rPr lang="pt-BR" dirty="0">
                <a:hlinkClick r:id="rId2"/>
              </a:rPr>
              <a:t>, </a:t>
            </a:r>
            <a:r>
              <a:rPr lang="pt-BR" dirty="0" err="1">
                <a:hlinkClick r:id="rId2"/>
              </a:rPr>
              <a:t>What</a:t>
            </a:r>
            <a:r>
              <a:rPr lang="pt-BR" dirty="0">
                <a:hlinkClick r:id="rId2"/>
              </a:rPr>
              <a:t> </a:t>
            </a:r>
            <a:r>
              <a:rPr lang="pt-BR" dirty="0" err="1">
                <a:hlinkClick r:id="rId2"/>
              </a:rPr>
              <a:t>is</a:t>
            </a:r>
            <a:r>
              <a:rPr lang="pt-BR" dirty="0">
                <a:hlinkClick r:id="rId2"/>
              </a:rPr>
              <a:t> RFID?</a:t>
            </a:r>
            <a:r>
              <a:rPr lang="pt-BR" dirty="0"/>
              <a:t> </a:t>
            </a:r>
            <a:endParaRPr lang="pt-BR" dirty="0" smtClean="0"/>
          </a:p>
          <a:p>
            <a:pPr>
              <a:buClr>
                <a:schemeClr val="accent2"/>
              </a:buClr>
            </a:pPr>
            <a:r>
              <a:rPr lang="pt-BR" dirty="0" smtClean="0">
                <a:hlinkClick r:id="rId3"/>
              </a:rPr>
              <a:t>Joel </a:t>
            </a:r>
            <a:r>
              <a:rPr lang="pt-BR" dirty="0" err="1" smtClean="0">
                <a:hlinkClick r:id="rId3"/>
              </a:rPr>
              <a:t>Andrelo</a:t>
            </a:r>
            <a:r>
              <a:rPr lang="pt-BR" dirty="0" smtClean="0">
                <a:hlinkClick r:id="rId3"/>
              </a:rPr>
              <a:t> Junior, RFID - identificação por radiofrequência</a:t>
            </a:r>
            <a:r>
              <a:rPr lang="pt-BR" dirty="0" smtClean="0"/>
              <a:t> </a:t>
            </a:r>
          </a:p>
          <a:p>
            <a:pPr>
              <a:buClr>
                <a:schemeClr val="accent2"/>
              </a:buClr>
            </a:pPr>
            <a:r>
              <a:rPr lang="pt-BR" dirty="0" smtClean="0">
                <a:hlinkClick r:id="rId4"/>
              </a:rPr>
              <a:t>RFID </a:t>
            </a:r>
            <a:r>
              <a:rPr lang="pt-BR" dirty="0" err="1">
                <a:hlinkClick r:id="rId4"/>
              </a:rPr>
              <a:t>Journal</a:t>
            </a:r>
            <a:r>
              <a:rPr lang="pt-BR" dirty="0">
                <a:hlinkClick r:id="rId4"/>
              </a:rPr>
              <a:t> Brasil, Perguntas </a:t>
            </a:r>
            <a:r>
              <a:rPr lang="pt-BR" dirty="0" err="1">
                <a:hlinkClick r:id="rId4"/>
              </a:rPr>
              <a:t>Frequêntes</a:t>
            </a:r>
            <a:r>
              <a:rPr lang="pt-BR" dirty="0">
                <a:hlinkClick r:id="rId4"/>
              </a:rPr>
              <a:t> sobre RFID</a:t>
            </a:r>
            <a:r>
              <a:rPr lang="pt-BR" dirty="0"/>
              <a:t> </a:t>
            </a:r>
            <a:endParaRPr lang="pt-BR" dirty="0" smtClean="0"/>
          </a:p>
          <a:p>
            <a:pPr>
              <a:buClr>
                <a:schemeClr val="accent2"/>
              </a:buClr>
            </a:pPr>
            <a:r>
              <a:rPr lang="pt-BR" dirty="0" smtClean="0">
                <a:hlinkClick r:id="rId5"/>
              </a:rPr>
              <a:t>Luiz </a:t>
            </a:r>
            <a:r>
              <a:rPr lang="pt-BR" dirty="0">
                <a:hlinkClick r:id="rId5"/>
              </a:rPr>
              <a:t>Costa, A importância da padronização para o RFID, 19 de fevereiro de </a:t>
            </a:r>
            <a:r>
              <a:rPr lang="pt-BR" dirty="0" smtClean="0">
                <a:hlinkClick r:id="rId5"/>
              </a:rPr>
              <a:t>2013</a:t>
            </a:r>
            <a:endParaRPr lang="pt-BR" dirty="0" smtClean="0"/>
          </a:p>
          <a:p>
            <a:pPr>
              <a:buClr>
                <a:schemeClr val="accent2"/>
              </a:buClr>
            </a:pPr>
            <a:r>
              <a:rPr lang="pt-BR" dirty="0" smtClean="0">
                <a:hlinkClick r:id="rId6"/>
              </a:rPr>
              <a:t>Bob </a:t>
            </a:r>
            <a:r>
              <a:rPr lang="pt-BR" dirty="0">
                <a:hlinkClick r:id="rId6"/>
              </a:rPr>
              <a:t>Violino, The </a:t>
            </a:r>
            <a:r>
              <a:rPr lang="pt-BR" dirty="0" err="1">
                <a:hlinkClick r:id="rId6"/>
              </a:rPr>
              <a:t>Basics</a:t>
            </a:r>
            <a:r>
              <a:rPr lang="pt-BR" dirty="0">
                <a:hlinkClick r:id="rId6"/>
              </a:rPr>
              <a:t> </a:t>
            </a:r>
            <a:r>
              <a:rPr lang="pt-BR" dirty="0" err="1">
                <a:hlinkClick r:id="rId6"/>
              </a:rPr>
              <a:t>of</a:t>
            </a:r>
            <a:r>
              <a:rPr lang="pt-BR" dirty="0">
                <a:hlinkClick r:id="rId6"/>
              </a:rPr>
              <a:t> RFID Technology, 26 de Janeiro de 2005</a:t>
            </a:r>
            <a:r>
              <a:rPr lang="pt-BR" dirty="0"/>
              <a:t> </a:t>
            </a:r>
            <a:endParaRPr lang="pt-BR" dirty="0" smtClean="0"/>
          </a:p>
          <a:p>
            <a:pPr>
              <a:buClr>
                <a:schemeClr val="accent2"/>
              </a:buClr>
            </a:pPr>
            <a:r>
              <a:rPr lang="pt-BR" dirty="0" smtClean="0">
                <a:hlinkClick r:id="rId7"/>
              </a:rPr>
              <a:t>Bob </a:t>
            </a:r>
            <a:r>
              <a:rPr lang="pt-BR" dirty="0">
                <a:hlinkClick r:id="rId7"/>
              </a:rPr>
              <a:t>Violino, The </a:t>
            </a:r>
            <a:r>
              <a:rPr lang="pt-BR" dirty="0" err="1">
                <a:hlinkClick r:id="rId7"/>
              </a:rPr>
              <a:t>History</a:t>
            </a:r>
            <a:r>
              <a:rPr lang="pt-BR" dirty="0">
                <a:hlinkClick r:id="rId7"/>
              </a:rPr>
              <a:t> </a:t>
            </a:r>
            <a:r>
              <a:rPr lang="pt-BR" dirty="0" err="1">
                <a:hlinkClick r:id="rId7"/>
              </a:rPr>
              <a:t>of</a:t>
            </a:r>
            <a:r>
              <a:rPr lang="pt-BR" dirty="0">
                <a:hlinkClick r:id="rId7"/>
              </a:rPr>
              <a:t> RFID </a:t>
            </a:r>
            <a:r>
              <a:rPr lang="pt-BR" dirty="0" err="1">
                <a:hlinkClick r:id="rId7"/>
              </a:rPr>
              <a:t>Techonology</a:t>
            </a:r>
            <a:r>
              <a:rPr lang="pt-BR" dirty="0">
                <a:hlinkClick r:id="rId7"/>
              </a:rPr>
              <a:t>, 16 de Junho de 2005</a:t>
            </a:r>
            <a:r>
              <a:rPr lang="pt-BR" dirty="0"/>
              <a:t> </a:t>
            </a:r>
          </a:p>
          <a:p>
            <a:pPr>
              <a:buClr>
                <a:schemeClr val="accent2"/>
              </a:buClr>
            </a:pPr>
            <a:r>
              <a:rPr lang="pt-BR" dirty="0">
                <a:hlinkClick r:id="rId8"/>
              </a:rPr>
              <a:t>Ronald </a:t>
            </a:r>
            <a:r>
              <a:rPr lang="pt-BR" dirty="0" err="1">
                <a:hlinkClick r:id="rId8"/>
              </a:rPr>
              <a:t>Sagula</a:t>
            </a:r>
            <a:r>
              <a:rPr lang="pt-BR" dirty="0">
                <a:hlinkClick r:id="rId8"/>
              </a:rPr>
              <a:t> Filho, Como entender as </a:t>
            </a:r>
            <a:r>
              <a:rPr lang="pt-BR" dirty="0" err="1">
                <a:hlinkClick r:id="rId8"/>
              </a:rPr>
              <a:t>Tags</a:t>
            </a:r>
            <a:r>
              <a:rPr lang="pt-BR" dirty="0">
                <a:hlinkClick r:id="rId8"/>
              </a:rPr>
              <a:t> eletrônicas, 27 de Julho de </a:t>
            </a:r>
            <a:r>
              <a:rPr lang="pt-BR" dirty="0" smtClean="0">
                <a:hlinkClick r:id="rId8"/>
              </a:rPr>
              <a:t>2012</a:t>
            </a:r>
            <a:endParaRPr lang="pt-BR" dirty="0"/>
          </a:p>
          <a:p>
            <a:pPr>
              <a:buClr>
                <a:schemeClr val="accent2"/>
              </a:buClr>
            </a:pPr>
            <a:r>
              <a:rPr lang="pt-BR" dirty="0">
                <a:hlinkClick r:id="rId9"/>
              </a:rPr>
              <a:t>Andrey </a:t>
            </a:r>
            <a:r>
              <a:rPr lang="pt-BR" dirty="0" err="1">
                <a:hlinkClick r:id="rId9"/>
              </a:rPr>
              <a:t>Freiberger</a:t>
            </a:r>
            <a:r>
              <a:rPr lang="pt-BR" dirty="0">
                <a:hlinkClick r:id="rId9"/>
              </a:rPr>
              <a:t> e Marcelo B. P. Bezerra, RFID e seus impactos na logística, 24 de Março de 2010</a:t>
            </a:r>
            <a:r>
              <a:rPr lang="pt-BR" dirty="0"/>
              <a:t> </a:t>
            </a:r>
            <a:endParaRPr lang="pt-BR" dirty="0" smtClean="0"/>
          </a:p>
          <a:p>
            <a:pPr>
              <a:buClr>
                <a:schemeClr val="accent2"/>
              </a:buClr>
            </a:pPr>
            <a:r>
              <a:rPr lang="pt-BR" dirty="0" smtClean="0">
                <a:hlinkClick r:id="rId10"/>
              </a:rPr>
              <a:t>Margaret </a:t>
            </a:r>
            <a:r>
              <a:rPr lang="pt-BR" dirty="0" err="1">
                <a:hlinkClick r:id="rId10"/>
              </a:rPr>
              <a:t>Rouse</a:t>
            </a:r>
            <a:r>
              <a:rPr lang="pt-BR" dirty="0">
                <a:hlinkClick r:id="rId10"/>
              </a:rPr>
              <a:t>, </a:t>
            </a:r>
            <a:r>
              <a:rPr lang="pt-BR" dirty="0" smtClean="0">
                <a:hlinkClick r:id="rId10"/>
              </a:rPr>
              <a:t>RFID</a:t>
            </a:r>
            <a:endParaRPr lang="pt-BR" dirty="0" smtClean="0"/>
          </a:p>
          <a:p>
            <a:pPr>
              <a:buClr>
                <a:schemeClr val="accent2"/>
              </a:buClr>
            </a:pPr>
            <a:r>
              <a:rPr lang="pt-BR" dirty="0" smtClean="0">
                <a:hlinkClick r:id="rId11"/>
              </a:rPr>
              <a:t>Kevin </a:t>
            </a:r>
            <a:r>
              <a:rPr lang="pt-BR" dirty="0" err="1">
                <a:hlinkClick r:id="rId11"/>
              </a:rPr>
              <a:t>Bonsor</a:t>
            </a:r>
            <a:r>
              <a:rPr lang="pt-BR" dirty="0">
                <a:hlinkClick r:id="rId11"/>
              </a:rPr>
              <a:t> e Wesley </a:t>
            </a:r>
            <a:r>
              <a:rPr lang="pt-BR" dirty="0" err="1">
                <a:hlinkClick r:id="rId11"/>
              </a:rPr>
              <a:t>Fenlon</a:t>
            </a:r>
            <a:r>
              <a:rPr lang="pt-BR" dirty="0">
                <a:hlinkClick r:id="rId11"/>
              </a:rPr>
              <a:t>, </a:t>
            </a:r>
            <a:r>
              <a:rPr lang="pt-BR" dirty="0" err="1">
                <a:hlinkClick r:id="rId11"/>
              </a:rPr>
              <a:t>How</a:t>
            </a:r>
            <a:r>
              <a:rPr lang="pt-BR" dirty="0">
                <a:hlinkClick r:id="rId11"/>
              </a:rPr>
              <a:t> RFID Works. </a:t>
            </a:r>
            <a:r>
              <a:rPr lang="pt-BR" dirty="0" err="1">
                <a:hlinkClick r:id="rId11"/>
              </a:rPr>
              <a:t>How</a:t>
            </a:r>
            <a:r>
              <a:rPr lang="pt-BR" dirty="0">
                <a:hlinkClick r:id="rId11"/>
              </a:rPr>
              <a:t> </a:t>
            </a:r>
            <a:r>
              <a:rPr lang="pt-BR" dirty="0" err="1">
                <a:hlinkClick r:id="rId11"/>
              </a:rPr>
              <a:t>Stuff</a:t>
            </a:r>
            <a:r>
              <a:rPr lang="pt-BR" dirty="0">
                <a:hlinkClick r:id="rId11"/>
              </a:rPr>
              <a:t> Works</a:t>
            </a:r>
            <a:r>
              <a:rPr lang="pt-BR" dirty="0"/>
              <a:t> </a:t>
            </a:r>
            <a:endParaRPr lang="pt-BR" dirty="0" smtClean="0"/>
          </a:p>
          <a:p>
            <a:pPr>
              <a:buClr>
                <a:schemeClr val="accent2"/>
              </a:buClr>
            </a:pPr>
            <a:r>
              <a:rPr lang="pt-BR" dirty="0" err="1" smtClean="0">
                <a:hlinkClick r:id="rId12"/>
              </a:rPr>
              <a:t>Bichlien</a:t>
            </a:r>
            <a:r>
              <a:rPr lang="pt-BR" dirty="0" smtClean="0">
                <a:hlinkClick r:id="rId12"/>
              </a:rPr>
              <a:t> </a:t>
            </a:r>
            <a:r>
              <a:rPr lang="pt-BR" dirty="0" err="1">
                <a:hlinkClick r:id="rId12"/>
              </a:rPr>
              <a:t>Hoang</a:t>
            </a:r>
            <a:r>
              <a:rPr lang="pt-BR" dirty="0">
                <a:hlinkClick r:id="rId12"/>
              </a:rPr>
              <a:t> e Ashley </a:t>
            </a:r>
            <a:r>
              <a:rPr lang="pt-BR" dirty="0" err="1">
                <a:hlinkClick r:id="rId12"/>
              </a:rPr>
              <a:t>Caudill</a:t>
            </a:r>
            <a:r>
              <a:rPr lang="pt-BR" dirty="0">
                <a:hlinkClick r:id="rId12"/>
              </a:rPr>
              <a:t>, RFID. IEEE </a:t>
            </a:r>
            <a:r>
              <a:rPr lang="pt-BR" dirty="0" err="1">
                <a:hlinkClick r:id="rId12"/>
              </a:rPr>
              <a:t>Emerging</a:t>
            </a:r>
            <a:r>
              <a:rPr lang="pt-BR" dirty="0">
                <a:hlinkClick r:id="rId12"/>
              </a:rPr>
              <a:t> Technology</a:t>
            </a:r>
            <a:r>
              <a:rPr lang="pt-BR" dirty="0"/>
              <a:t> </a:t>
            </a:r>
            <a:endParaRPr lang="pt-BR" dirty="0" smtClean="0"/>
          </a:p>
          <a:p>
            <a:pPr>
              <a:buClr>
                <a:schemeClr val="accent2"/>
              </a:buClr>
            </a:pPr>
            <a:r>
              <a:rPr lang="pt-BR" dirty="0" smtClean="0">
                <a:hlinkClick r:id="rId13"/>
              </a:rPr>
              <a:t>Rob </a:t>
            </a:r>
            <a:r>
              <a:rPr lang="pt-BR" dirty="0" err="1">
                <a:hlinkClick r:id="rId13"/>
              </a:rPr>
              <a:t>Simmons</a:t>
            </a:r>
            <a:r>
              <a:rPr lang="pt-BR" dirty="0">
                <a:hlinkClick r:id="rId13"/>
              </a:rPr>
              <a:t>, Overview Uses </a:t>
            </a:r>
            <a:r>
              <a:rPr lang="pt-BR" dirty="0" err="1">
                <a:hlinkClick r:id="rId13"/>
              </a:rPr>
              <a:t>of</a:t>
            </a:r>
            <a:r>
              <a:rPr lang="pt-BR" dirty="0">
                <a:hlinkClick r:id="rId13"/>
              </a:rPr>
              <a:t> Radio </a:t>
            </a:r>
            <a:r>
              <a:rPr lang="pt-BR" dirty="0" err="1">
                <a:hlinkClick r:id="rId13"/>
              </a:rPr>
              <a:t>Frequency</a:t>
            </a:r>
            <a:r>
              <a:rPr lang="pt-BR" dirty="0">
                <a:hlinkClick r:id="rId13"/>
              </a:rPr>
              <a:t> </a:t>
            </a:r>
            <a:r>
              <a:rPr lang="pt-BR" dirty="0" err="1">
                <a:hlinkClick r:id="rId13"/>
              </a:rPr>
              <a:t>Identification</a:t>
            </a:r>
            <a:r>
              <a:rPr lang="pt-BR" dirty="0">
                <a:hlinkClick r:id="rId13"/>
              </a:rPr>
              <a:t> (RFID) </a:t>
            </a:r>
            <a:r>
              <a:rPr lang="pt-BR" dirty="0" err="1">
                <a:hlinkClick r:id="rId13"/>
              </a:rPr>
              <a:t>Tags</a:t>
            </a:r>
            <a:r>
              <a:rPr lang="pt-BR" dirty="0">
                <a:hlinkClick r:id="rId13"/>
              </a:rPr>
              <a:t>. IEEE </a:t>
            </a:r>
            <a:r>
              <a:rPr lang="pt-BR" dirty="0" err="1">
                <a:hlinkClick r:id="rId13"/>
              </a:rPr>
              <a:t>Emerging</a:t>
            </a:r>
            <a:r>
              <a:rPr lang="pt-BR" dirty="0">
                <a:hlinkClick r:id="rId13"/>
              </a:rPr>
              <a:t> Technology</a:t>
            </a:r>
            <a:r>
              <a:rPr lang="pt-BR" dirty="0"/>
              <a:t> </a:t>
            </a:r>
            <a:endParaRPr lang="pt-BR" dirty="0" smtClean="0"/>
          </a:p>
          <a:p>
            <a:pPr>
              <a:buClr>
                <a:schemeClr val="accent2"/>
              </a:buClr>
            </a:pPr>
            <a:r>
              <a:rPr lang="pt-BR" dirty="0" err="1" smtClean="0">
                <a:hlinkClick r:id="rId14"/>
              </a:rPr>
              <a:t>Sridhar</a:t>
            </a:r>
            <a:r>
              <a:rPr lang="pt-BR" dirty="0" smtClean="0">
                <a:hlinkClick r:id="rId14"/>
              </a:rPr>
              <a:t> </a:t>
            </a:r>
            <a:r>
              <a:rPr lang="pt-BR" dirty="0" err="1">
                <a:hlinkClick r:id="rId14"/>
              </a:rPr>
              <a:t>Iyer</a:t>
            </a:r>
            <a:r>
              <a:rPr lang="pt-BR" dirty="0">
                <a:hlinkClick r:id="rId14"/>
              </a:rPr>
              <a:t>, RFID: Technology </a:t>
            </a:r>
            <a:r>
              <a:rPr lang="pt-BR" dirty="0" err="1">
                <a:hlinkClick r:id="rId14"/>
              </a:rPr>
              <a:t>and</a:t>
            </a:r>
            <a:r>
              <a:rPr lang="pt-BR" dirty="0">
                <a:hlinkClick r:id="rId14"/>
              </a:rPr>
              <a:t> </a:t>
            </a:r>
            <a:r>
              <a:rPr lang="pt-BR" dirty="0" err="1">
                <a:hlinkClick r:id="rId14"/>
              </a:rPr>
              <a:t>Applications</a:t>
            </a:r>
            <a:r>
              <a:rPr lang="pt-BR" dirty="0">
                <a:hlinkClick r:id="rId14"/>
              </a:rPr>
              <a:t>. IIT </a:t>
            </a:r>
            <a:r>
              <a:rPr lang="pt-BR" dirty="0" err="1">
                <a:hlinkClick r:id="rId14"/>
              </a:rPr>
              <a:t>Bombay</a:t>
            </a:r>
            <a:r>
              <a:rPr lang="pt-BR" dirty="0"/>
              <a:t> </a:t>
            </a:r>
            <a:endParaRPr lang="pt-BR" dirty="0" smtClean="0"/>
          </a:p>
          <a:p>
            <a:pPr>
              <a:buClr>
                <a:schemeClr val="accent2"/>
              </a:buClr>
            </a:pPr>
            <a:r>
              <a:rPr lang="pt-BR" dirty="0" err="1" smtClean="0">
                <a:hlinkClick r:id="rId15"/>
              </a:rPr>
              <a:t>EPCglobal</a:t>
            </a:r>
            <a:r>
              <a:rPr lang="pt-BR" dirty="0"/>
              <a:t> </a:t>
            </a:r>
            <a:endParaRPr lang="pt-BR" dirty="0" smtClean="0"/>
          </a:p>
          <a:p>
            <a:pPr>
              <a:buClr>
                <a:schemeClr val="accent2"/>
              </a:buClr>
            </a:pPr>
            <a:r>
              <a:rPr lang="pt-BR" dirty="0" smtClean="0">
                <a:hlinkClick r:id="rId16"/>
              </a:rPr>
              <a:t>Technologies </a:t>
            </a:r>
            <a:r>
              <a:rPr lang="pt-BR" dirty="0" err="1">
                <a:hlinkClick r:id="rId16"/>
              </a:rPr>
              <a:t>of</a:t>
            </a:r>
            <a:r>
              <a:rPr lang="pt-BR" dirty="0">
                <a:hlinkClick r:id="rId16"/>
              </a:rPr>
              <a:t> </a:t>
            </a:r>
            <a:r>
              <a:rPr lang="pt-BR" dirty="0" err="1">
                <a:hlinkClick r:id="rId16"/>
              </a:rPr>
              <a:t>Control</a:t>
            </a:r>
            <a:r>
              <a:rPr lang="pt-BR" dirty="0">
                <a:hlinkClick r:id="rId16"/>
              </a:rPr>
              <a:t>, Radio </a:t>
            </a:r>
            <a:r>
              <a:rPr lang="pt-BR" dirty="0" err="1">
                <a:hlinkClick r:id="rId16"/>
              </a:rPr>
              <a:t>Frequency</a:t>
            </a:r>
            <a:r>
              <a:rPr lang="pt-BR" dirty="0">
                <a:hlinkClick r:id="rId16"/>
              </a:rPr>
              <a:t> </a:t>
            </a:r>
            <a:r>
              <a:rPr lang="pt-BR" dirty="0" err="1">
                <a:hlinkClick r:id="rId16"/>
              </a:rPr>
              <a:t>Identification</a:t>
            </a:r>
            <a:r>
              <a:rPr lang="pt-BR" dirty="0">
                <a:hlinkClick r:id="rId16"/>
              </a:rPr>
              <a:t> (RFID) Technology </a:t>
            </a:r>
            <a:endParaRPr lang="pt-BR" dirty="0" smtClean="0"/>
          </a:p>
          <a:p>
            <a:pPr>
              <a:buClr>
                <a:schemeClr val="accent2"/>
              </a:buClr>
            </a:pPr>
            <a:r>
              <a:rPr lang="pt-BR" dirty="0" err="1" smtClean="0">
                <a:hlinkClick r:id="rId17"/>
              </a:rPr>
              <a:t>What</a:t>
            </a:r>
            <a:r>
              <a:rPr lang="pt-BR" dirty="0" smtClean="0">
                <a:hlinkClick r:id="rId17"/>
              </a:rPr>
              <a:t> </a:t>
            </a:r>
            <a:r>
              <a:rPr lang="pt-BR" dirty="0" err="1">
                <a:hlinkClick r:id="rId17"/>
              </a:rPr>
              <a:t>is</a:t>
            </a:r>
            <a:r>
              <a:rPr lang="pt-BR" dirty="0">
                <a:hlinkClick r:id="rId17"/>
              </a:rPr>
              <a:t> </a:t>
            </a:r>
            <a:r>
              <a:rPr lang="pt-BR" dirty="0" err="1">
                <a:hlinkClick r:id="rId17"/>
              </a:rPr>
              <a:t>the</a:t>
            </a:r>
            <a:r>
              <a:rPr lang="pt-BR" dirty="0">
                <a:hlinkClick r:id="rId17"/>
              </a:rPr>
              <a:t> Future </a:t>
            </a:r>
            <a:r>
              <a:rPr lang="pt-BR" dirty="0" err="1">
                <a:hlinkClick r:id="rId17"/>
              </a:rPr>
              <a:t>of</a:t>
            </a:r>
            <a:r>
              <a:rPr lang="pt-BR" dirty="0">
                <a:hlinkClick r:id="rId17"/>
              </a:rPr>
              <a:t> RFID Technology?, 26 de Janeiro de 2015 </a:t>
            </a:r>
            <a:endParaRPr lang="pt-BR" dirty="0" smtClean="0"/>
          </a:p>
          <a:p>
            <a:pPr>
              <a:buClr>
                <a:schemeClr val="accent2"/>
              </a:buClr>
            </a:pPr>
            <a:r>
              <a:rPr lang="pt-BR" dirty="0" smtClean="0">
                <a:hlinkClick r:id="rId18"/>
              </a:rPr>
              <a:t>Ann </a:t>
            </a:r>
            <a:r>
              <a:rPr lang="pt-BR" dirty="0" err="1">
                <a:hlinkClick r:id="rId18"/>
              </a:rPr>
              <a:t>Grackin</a:t>
            </a:r>
            <a:r>
              <a:rPr lang="pt-BR" dirty="0">
                <a:hlinkClick r:id="rId18"/>
              </a:rPr>
              <a:t>, The Future </a:t>
            </a:r>
            <a:r>
              <a:rPr lang="pt-BR" dirty="0" err="1">
                <a:hlinkClick r:id="rId18"/>
              </a:rPr>
              <a:t>of</a:t>
            </a:r>
            <a:r>
              <a:rPr lang="pt-BR" dirty="0">
                <a:hlinkClick r:id="rId18"/>
              </a:rPr>
              <a:t> RFID </a:t>
            </a:r>
            <a:endParaRPr lang="pt-BR" dirty="0"/>
          </a:p>
        </p:txBody>
      </p:sp>
      <p:sp>
        <p:nvSpPr>
          <p:cNvPr id="3" name="Espaço Reservado para Número de Slide 2"/>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46</a:t>
            </a:fld>
            <a:endParaRPr kumimoji="0" lang="en-US" dirty="0"/>
          </a:p>
        </p:txBody>
      </p:sp>
    </p:spTree>
    <p:extLst>
      <p:ext uri="{BB962C8B-B14F-4D97-AF65-F5344CB8AC3E}">
        <p14:creationId xmlns:p14="http://schemas.microsoft.com/office/powerpoint/2010/main" xmlns="" val="309035142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Artigos</a:t>
            </a:r>
            <a:endParaRPr lang="pt-BR" dirty="0"/>
          </a:p>
        </p:txBody>
      </p:sp>
      <p:sp>
        <p:nvSpPr>
          <p:cNvPr id="4" name="Espaço Reservado para Conteúdo 2"/>
          <p:cNvSpPr>
            <a:spLocks noGrp="1"/>
          </p:cNvSpPr>
          <p:nvPr>
            <p:ph idx="1"/>
          </p:nvPr>
        </p:nvSpPr>
        <p:spPr/>
        <p:txBody>
          <a:bodyPr>
            <a:normAutofit/>
          </a:bodyPr>
          <a:lstStyle/>
          <a:p>
            <a:pPr>
              <a:buClr>
                <a:schemeClr val="accent2"/>
              </a:buClr>
            </a:pPr>
            <a:r>
              <a:rPr lang="pt-BR" sz="2000" dirty="0"/>
              <a:t>[1] Edwards, </a:t>
            </a:r>
            <a:r>
              <a:rPr lang="pt-BR" sz="2000" dirty="0" err="1"/>
              <a:t>John.RFID</a:t>
            </a:r>
            <a:r>
              <a:rPr lang="pt-BR" sz="2000" dirty="0"/>
              <a:t> para Quê? 30 Formas inovadoras de Usar RFID </a:t>
            </a:r>
            <a:endParaRPr lang="pt-BR" sz="2000" dirty="0" smtClean="0"/>
          </a:p>
          <a:p>
            <a:pPr>
              <a:buClr>
                <a:schemeClr val="accent2"/>
              </a:buClr>
            </a:pPr>
            <a:r>
              <a:rPr lang="pt-BR" sz="2000" dirty="0" smtClean="0"/>
              <a:t>[</a:t>
            </a:r>
            <a:r>
              <a:rPr lang="pt-BR" sz="2000" dirty="0"/>
              <a:t>2] </a:t>
            </a:r>
            <a:r>
              <a:rPr lang="pt-BR" sz="2000" dirty="0" err="1"/>
              <a:t>Juel</a:t>
            </a:r>
            <a:r>
              <a:rPr lang="pt-BR" sz="2000" dirty="0"/>
              <a:t>, Ari. RFID </a:t>
            </a:r>
            <a:r>
              <a:rPr lang="pt-BR" sz="2000" dirty="0" err="1"/>
              <a:t>Secuity</a:t>
            </a:r>
            <a:r>
              <a:rPr lang="pt-BR" sz="2000" dirty="0"/>
              <a:t> </a:t>
            </a:r>
            <a:r>
              <a:rPr lang="pt-BR" sz="2000" dirty="0" err="1"/>
              <a:t>and</a:t>
            </a:r>
            <a:r>
              <a:rPr lang="pt-BR" sz="2000" dirty="0"/>
              <a:t> </a:t>
            </a:r>
            <a:r>
              <a:rPr lang="pt-BR" sz="2000" dirty="0" err="1"/>
              <a:t>Privacy</a:t>
            </a:r>
            <a:r>
              <a:rPr lang="pt-BR" sz="2000" dirty="0"/>
              <a:t>: A </a:t>
            </a:r>
            <a:r>
              <a:rPr lang="pt-BR" sz="2000" dirty="0" err="1"/>
              <a:t>Research</a:t>
            </a:r>
            <a:r>
              <a:rPr lang="pt-BR" sz="2000" dirty="0"/>
              <a:t> </a:t>
            </a:r>
            <a:r>
              <a:rPr lang="pt-BR" sz="2000" dirty="0" err="1"/>
              <a:t>Survey</a:t>
            </a:r>
            <a:r>
              <a:rPr lang="pt-BR" sz="2000" dirty="0"/>
              <a:t> </a:t>
            </a:r>
            <a:endParaRPr lang="pt-BR" sz="2000" dirty="0" smtClean="0"/>
          </a:p>
          <a:p>
            <a:pPr>
              <a:buClr>
                <a:schemeClr val="accent2"/>
              </a:buClr>
            </a:pPr>
            <a:r>
              <a:rPr lang="pt-BR" sz="2000" dirty="0" smtClean="0"/>
              <a:t>[</a:t>
            </a:r>
            <a:r>
              <a:rPr lang="pt-BR" sz="2000" dirty="0"/>
              <a:t>3] </a:t>
            </a:r>
            <a:r>
              <a:rPr lang="pt-BR" sz="2000" dirty="0" err="1"/>
              <a:t>Want</a:t>
            </a:r>
            <a:r>
              <a:rPr lang="pt-BR" sz="2000" dirty="0"/>
              <a:t>, Roy. </a:t>
            </a:r>
            <a:r>
              <a:rPr lang="pt-BR" sz="2000" dirty="0" err="1"/>
              <a:t>An</a:t>
            </a:r>
            <a:r>
              <a:rPr lang="pt-BR" sz="2000" dirty="0"/>
              <a:t> </a:t>
            </a:r>
            <a:r>
              <a:rPr lang="pt-BR" sz="2000" dirty="0" err="1"/>
              <a:t>Introduction</a:t>
            </a:r>
            <a:r>
              <a:rPr lang="pt-BR" sz="2000" dirty="0"/>
              <a:t> </a:t>
            </a:r>
            <a:r>
              <a:rPr lang="pt-BR" sz="2000" dirty="0" err="1"/>
              <a:t>to</a:t>
            </a:r>
            <a:r>
              <a:rPr lang="pt-BR" sz="2000" dirty="0"/>
              <a:t> RFID Technology </a:t>
            </a:r>
            <a:endParaRPr lang="pt-BR" sz="2000" dirty="0" smtClean="0"/>
          </a:p>
          <a:p>
            <a:pPr>
              <a:buClr>
                <a:schemeClr val="accent2"/>
              </a:buClr>
            </a:pPr>
            <a:r>
              <a:rPr lang="pt-BR" sz="2000" dirty="0" smtClean="0"/>
              <a:t>[</a:t>
            </a:r>
            <a:r>
              <a:rPr lang="pt-BR" sz="2000" dirty="0"/>
              <a:t>4] N.L, </a:t>
            </a:r>
            <a:r>
              <a:rPr lang="pt-BR" sz="2000" dirty="0" err="1"/>
              <a:t>Byoung;K</a:t>
            </a:r>
            <a:r>
              <a:rPr lang="pt-BR" sz="2000" dirty="0"/>
              <a:t>.,</a:t>
            </a:r>
            <a:r>
              <a:rPr lang="pt-BR" sz="2000" dirty="0" err="1"/>
              <a:t>Yong-Woon;J.K</a:t>
            </a:r>
            <a:r>
              <a:rPr lang="pt-BR" sz="2000" dirty="0"/>
              <a:t>., </a:t>
            </a:r>
            <a:r>
              <a:rPr lang="pt-BR" sz="2000" dirty="0" err="1"/>
              <a:t>Hyoung</a:t>
            </a:r>
            <a:r>
              <a:rPr lang="pt-BR" sz="2000" dirty="0"/>
              <a:t>. </a:t>
            </a:r>
            <a:r>
              <a:rPr lang="pt-BR" sz="2000" dirty="0" err="1"/>
              <a:t>Evolution</a:t>
            </a:r>
            <a:r>
              <a:rPr lang="pt-BR" sz="2000" dirty="0"/>
              <a:t> </a:t>
            </a:r>
            <a:r>
              <a:rPr lang="pt-BR" sz="2000" dirty="0" err="1"/>
              <a:t>of</a:t>
            </a:r>
            <a:r>
              <a:rPr lang="pt-BR" sz="2000" dirty="0"/>
              <a:t> RFID </a:t>
            </a:r>
            <a:r>
              <a:rPr lang="pt-BR" sz="2000" dirty="0" err="1"/>
              <a:t>Applications</a:t>
            </a:r>
            <a:r>
              <a:rPr lang="pt-BR" sz="2000" dirty="0"/>
              <a:t> </a:t>
            </a:r>
            <a:r>
              <a:rPr lang="pt-BR" sz="2000" dirty="0" err="1"/>
              <a:t>and</a:t>
            </a:r>
            <a:r>
              <a:rPr lang="pt-BR" sz="2000" dirty="0"/>
              <a:t> Its </a:t>
            </a:r>
            <a:r>
              <a:rPr lang="pt-BR" sz="2000" dirty="0" err="1"/>
              <a:t>Implications</a:t>
            </a:r>
            <a:r>
              <a:rPr lang="pt-BR" sz="2000" dirty="0"/>
              <a:t>: </a:t>
            </a:r>
            <a:r>
              <a:rPr lang="pt-BR" sz="2000" dirty="0" err="1"/>
              <a:t>Standardization</a:t>
            </a:r>
            <a:r>
              <a:rPr lang="pt-BR" sz="2000" dirty="0"/>
              <a:t> Perspective </a:t>
            </a:r>
            <a:endParaRPr lang="pt-BR" sz="2000" dirty="0" smtClean="0"/>
          </a:p>
          <a:p>
            <a:pPr>
              <a:buClr>
                <a:schemeClr val="accent2"/>
              </a:buClr>
            </a:pPr>
            <a:r>
              <a:rPr lang="pt-BR" sz="2000" dirty="0" smtClean="0"/>
              <a:t>[</a:t>
            </a:r>
            <a:r>
              <a:rPr lang="pt-BR" sz="2000" dirty="0"/>
              <a:t>5] A. </a:t>
            </a:r>
            <a:r>
              <a:rPr lang="pt-BR" sz="2000" dirty="0" err="1"/>
              <a:t>Nyoman;R</a:t>
            </a:r>
            <a:r>
              <a:rPr lang="pt-BR" sz="2000" dirty="0"/>
              <a:t>.,</a:t>
            </a:r>
            <a:r>
              <a:rPr lang="pt-BR" sz="2000" dirty="0" err="1"/>
              <a:t>Jae-Jeung</a:t>
            </a:r>
            <a:r>
              <a:rPr lang="pt-BR" sz="2000" dirty="0"/>
              <a:t>. </a:t>
            </a:r>
            <a:r>
              <a:rPr lang="pt-BR" sz="2000" dirty="0" err="1"/>
              <a:t>Standardization</a:t>
            </a:r>
            <a:r>
              <a:rPr lang="pt-BR" sz="2000" dirty="0"/>
              <a:t> </a:t>
            </a:r>
            <a:r>
              <a:rPr lang="pt-BR" sz="2000" dirty="0" err="1"/>
              <a:t>and</a:t>
            </a:r>
            <a:r>
              <a:rPr lang="pt-BR" sz="2000" dirty="0"/>
              <a:t> Global </a:t>
            </a:r>
            <a:r>
              <a:rPr lang="pt-BR" sz="2000" dirty="0" err="1"/>
              <a:t>Adoption</a:t>
            </a:r>
            <a:r>
              <a:rPr lang="pt-BR" sz="2000" dirty="0"/>
              <a:t> </a:t>
            </a:r>
            <a:r>
              <a:rPr lang="pt-BR" sz="2000" dirty="0" err="1"/>
              <a:t>of</a:t>
            </a:r>
            <a:r>
              <a:rPr lang="pt-BR" sz="2000" dirty="0"/>
              <a:t> Radio </a:t>
            </a:r>
            <a:r>
              <a:rPr lang="pt-BR" sz="2000" dirty="0" err="1"/>
              <a:t>Frequency</a:t>
            </a:r>
            <a:r>
              <a:rPr lang="pt-BR" sz="2000" dirty="0"/>
              <a:t> </a:t>
            </a:r>
            <a:r>
              <a:rPr lang="pt-BR" sz="2000" dirty="0" err="1"/>
              <a:t>Identification</a:t>
            </a:r>
            <a:r>
              <a:rPr lang="pt-BR" sz="2000" dirty="0"/>
              <a:t> (RFID): </a:t>
            </a:r>
            <a:r>
              <a:rPr lang="pt-BR" sz="2000" dirty="0" err="1"/>
              <a:t>Strategic</a:t>
            </a:r>
            <a:r>
              <a:rPr lang="pt-BR" sz="2000" dirty="0"/>
              <a:t> </a:t>
            </a:r>
            <a:r>
              <a:rPr lang="pt-BR" sz="2000" dirty="0" err="1"/>
              <a:t>Issues</a:t>
            </a:r>
            <a:r>
              <a:rPr lang="pt-BR" sz="2000" dirty="0"/>
              <a:t> for </a:t>
            </a:r>
            <a:r>
              <a:rPr lang="pt-BR" sz="2000" dirty="0" err="1"/>
              <a:t>Developing</a:t>
            </a:r>
            <a:r>
              <a:rPr lang="pt-BR" sz="2000" dirty="0"/>
              <a:t> Countries</a:t>
            </a:r>
          </a:p>
        </p:txBody>
      </p:sp>
      <p:sp>
        <p:nvSpPr>
          <p:cNvPr id="3" name="Espaço Reservado para Número de Slide 2"/>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47</a:t>
            </a:fld>
            <a:endParaRPr kumimoji="0" lang="en-US" dirty="0"/>
          </a:p>
        </p:txBody>
      </p:sp>
    </p:spTree>
    <p:extLst>
      <p:ext uri="{BB962C8B-B14F-4D97-AF65-F5344CB8AC3E}">
        <p14:creationId xmlns:p14="http://schemas.microsoft.com/office/powerpoint/2010/main" xmlns="" val="162765504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722313" y="1253889"/>
            <a:ext cx="7772400" cy="2919729"/>
          </a:xfrm>
        </p:spPr>
        <p:txBody>
          <a:bodyPr/>
          <a:lstStyle/>
          <a:p>
            <a:pPr algn="ctr"/>
            <a:r>
              <a:rPr lang="pt-BR" sz="6600" dirty="0" smtClean="0">
                <a:solidFill>
                  <a:schemeClr val="accent2">
                    <a:lumMod val="60000"/>
                    <a:lumOff val="40000"/>
                  </a:schemeClr>
                </a:solidFill>
              </a:rPr>
              <a:t>Identificação por Radiofrequência</a:t>
            </a:r>
            <a:endParaRPr lang="pt-BR" sz="6600" dirty="0">
              <a:solidFill>
                <a:schemeClr val="accent2">
                  <a:lumMod val="60000"/>
                  <a:lumOff val="40000"/>
                </a:schemeClr>
              </a:solidFill>
            </a:endParaRPr>
          </a:p>
        </p:txBody>
      </p:sp>
      <p:sp>
        <p:nvSpPr>
          <p:cNvPr id="3" name="Title 1"/>
          <p:cNvSpPr txBox="1">
            <a:spLocks/>
          </p:cNvSpPr>
          <p:nvPr/>
        </p:nvSpPr>
        <p:spPr>
          <a:xfrm>
            <a:off x="-248432" y="3984440"/>
            <a:ext cx="9713890" cy="1742029"/>
          </a:xfrm>
          <a:prstGeom prst="rect">
            <a:avLst/>
          </a:prstGeom>
        </p:spPr>
        <p:txBody>
          <a:bodyPr vert="horz" anchor="b">
            <a:noAutofit/>
          </a:bodyPr>
          <a:lstStyle>
            <a:lvl1pPr algn="l" rtl="0" eaLnBrk="1" latinLnBrk="0" hangingPunct="1">
              <a:spcBef>
                <a:spcPct val="0"/>
              </a:spcBef>
              <a:buNone/>
              <a:defRPr kumimoji="0" sz="4300" b="1" kern="1200"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latin typeface="+mj-lt"/>
                <a:ea typeface="+mj-ea"/>
                <a:cs typeface="+mj-cs"/>
              </a:defRPr>
            </a:lvl1pPr>
          </a:lstStyle>
          <a:p>
            <a:pPr algn="ctr"/>
            <a:r>
              <a:rPr lang="pt-BR" sz="2400" dirty="0" smtClean="0"/>
              <a:t>Gabriel da Silva Martins Loureiro </a:t>
            </a:r>
          </a:p>
          <a:p>
            <a:pPr algn="ctr"/>
            <a:r>
              <a:rPr lang="pt-BR" sz="2400" dirty="0" smtClean="0"/>
              <a:t>Isabella Quintanilha de Souza</a:t>
            </a:r>
          </a:p>
          <a:p>
            <a:pPr algn="ctr"/>
            <a:r>
              <a:rPr lang="pt-BR" sz="2400" dirty="0" err="1" smtClean="0"/>
              <a:t>Marcelle</a:t>
            </a:r>
            <a:r>
              <a:rPr lang="pt-BR" sz="2400" dirty="0" smtClean="0"/>
              <a:t> Guedes de Medeiros Lopes</a:t>
            </a:r>
            <a:endParaRPr lang="en-US" sz="2400" dirty="0"/>
          </a:p>
        </p:txBody>
      </p:sp>
      <p:sp>
        <p:nvSpPr>
          <p:cNvPr id="2" name="Espaço Reservado para Número de Slide 1"/>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48</a:t>
            </a:fld>
            <a:endParaRPr kumimoji="0" lang="en-US" dirty="0"/>
          </a:p>
        </p:txBody>
      </p:sp>
    </p:spTree>
    <p:extLst>
      <p:ext uri="{BB962C8B-B14F-4D97-AF65-F5344CB8AC3E}">
        <p14:creationId xmlns:p14="http://schemas.microsoft.com/office/powerpoint/2010/main" xmlns="" val="5669848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722313" y="1253889"/>
            <a:ext cx="7772400" cy="2919729"/>
          </a:xfrm>
        </p:spPr>
        <p:txBody>
          <a:bodyPr/>
          <a:lstStyle/>
          <a:p>
            <a:pPr algn="ctr"/>
            <a:r>
              <a:rPr lang="pt-BR" sz="8000" dirty="0" smtClean="0">
                <a:solidFill>
                  <a:schemeClr val="accent2">
                    <a:lumMod val="60000"/>
                    <a:lumOff val="40000"/>
                  </a:schemeClr>
                </a:solidFill>
              </a:rPr>
              <a:t>A Tecnologia RFID</a:t>
            </a:r>
            <a:endParaRPr lang="pt-BR" sz="8000" dirty="0">
              <a:solidFill>
                <a:schemeClr val="accent2">
                  <a:lumMod val="60000"/>
                  <a:lumOff val="40000"/>
                </a:schemeClr>
              </a:solidFill>
            </a:endParaRPr>
          </a:p>
        </p:txBody>
      </p:sp>
      <p:sp>
        <p:nvSpPr>
          <p:cNvPr id="2" name="Espaço Reservado para Número de Slide 1"/>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5</a:t>
            </a:fld>
            <a:endParaRPr kumimoji="0" lang="en-US" dirty="0"/>
          </a:p>
        </p:txBody>
      </p:sp>
    </p:spTree>
    <p:extLst>
      <p:ext uri="{BB962C8B-B14F-4D97-AF65-F5344CB8AC3E}">
        <p14:creationId xmlns:p14="http://schemas.microsoft.com/office/powerpoint/2010/main" xmlns="" val="28695953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Tecnologia RFID</a:t>
            </a:r>
            <a:endParaRPr lang="pt-BR" dirty="0"/>
          </a:p>
        </p:txBody>
      </p:sp>
      <p:sp>
        <p:nvSpPr>
          <p:cNvPr id="4" name="Espaço Reservado para Conteúdo 2"/>
          <p:cNvSpPr>
            <a:spLocks noGrp="1"/>
          </p:cNvSpPr>
          <p:nvPr>
            <p:ph idx="1"/>
          </p:nvPr>
        </p:nvSpPr>
        <p:spPr/>
        <p:txBody>
          <a:bodyPr/>
          <a:lstStyle/>
          <a:p>
            <a:pPr>
              <a:buClr>
                <a:schemeClr val="accent2"/>
              </a:buClr>
              <a:buFont typeface="Wingdings" panose="05000000000000000000" pitchFamily="2" charset="2"/>
              <a:buChar char="§"/>
            </a:pPr>
            <a:r>
              <a:rPr lang="pt-BR" sz="3600" dirty="0" smtClean="0"/>
              <a:t>O sistema</a:t>
            </a:r>
          </a:p>
          <a:p>
            <a:pPr lvl="1">
              <a:buClr>
                <a:schemeClr val="accent2">
                  <a:lumMod val="60000"/>
                  <a:lumOff val="40000"/>
                </a:schemeClr>
              </a:buClr>
              <a:buFont typeface="Arial" panose="020B0604020202020204" pitchFamily="34" charset="0"/>
              <a:buChar char="•"/>
            </a:pPr>
            <a:r>
              <a:rPr lang="pt-BR" sz="3200" dirty="0" smtClean="0">
                <a:solidFill>
                  <a:schemeClr val="tx1"/>
                </a:solidFill>
              </a:rPr>
              <a:t>Etiqueta</a:t>
            </a:r>
          </a:p>
          <a:p>
            <a:pPr lvl="1">
              <a:buClr>
                <a:schemeClr val="accent2">
                  <a:lumMod val="60000"/>
                  <a:lumOff val="40000"/>
                </a:schemeClr>
              </a:buClr>
              <a:buFont typeface="Arial" panose="020B0604020202020204" pitchFamily="34" charset="0"/>
              <a:buChar char="•"/>
            </a:pPr>
            <a:r>
              <a:rPr lang="pt-BR" sz="3200" dirty="0" smtClean="0">
                <a:solidFill>
                  <a:schemeClr val="tx1"/>
                </a:solidFill>
              </a:rPr>
              <a:t>Leitor</a:t>
            </a:r>
          </a:p>
          <a:p>
            <a:pPr lvl="1">
              <a:buClr>
                <a:schemeClr val="accent2">
                  <a:lumMod val="60000"/>
                  <a:lumOff val="40000"/>
                </a:schemeClr>
              </a:buClr>
              <a:buFont typeface="Arial" panose="020B0604020202020204" pitchFamily="34" charset="0"/>
              <a:buChar char="•"/>
            </a:pPr>
            <a:r>
              <a:rPr lang="pt-BR" sz="3200" dirty="0" smtClean="0">
                <a:solidFill>
                  <a:schemeClr val="tx1"/>
                </a:solidFill>
              </a:rPr>
              <a:t>Controlador</a:t>
            </a:r>
            <a:endParaRPr lang="pt-BR" sz="3200" dirty="0">
              <a:solidFill>
                <a:schemeClr val="tx1"/>
              </a:solidFill>
            </a:endParaRPr>
          </a:p>
          <a:p>
            <a:pPr marL="411480" lvl="1" indent="0">
              <a:buClr>
                <a:schemeClr val="accent2">
                  <a:lumMod val="60000"/>
                  <a:lumOff val="40000"/>
                </a:schemeClr>
              </a:buClr>
              <a:buNone/>
            </a:pPr>
            <a:endParaRPr lang="pt-BR" dirty="0" smtClean="0">
              <a:solidFill>
                <a:schemeClr val="tx1"/>
              </a:solidFill>
            </a:endParaRPr>
          </a:p>
        </p:txBody>
      </p:sp>
      <p:pic>
        <p:nvPicPr>
          <p:cNvPr id="5" name="Imagem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197734" y="4605164"/>
            <a:ext cx="6579681" cy="1975941"/>
          </a:xfrm>
          <a:prstGeom prst="rect">
            <a:avLst/>
          </a:prstGeom>
        </p:spPr>
      </p:pic>
      <p:sp>
        <p:nvSpPr>
          <p:cNvPr id="3" name="Espaço Reservado para Número de Slide 2"/>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6</a:t>
            </a:fld>
            <a:endParaRPr kumimoji="0" lang="en-US" dirty="0"/>
          </a:p>
        </p:txBody>
      </p:sp>
    </p:spTree>
    <p:extLst>
      <p:ext uri="{BB962C8B-B14F-4D97-AF65-F5344CB8AC3E}">
        <p14:creationId xmlns:p14="http://schemas.microsoft.com/office/powerpoint/2010/main" xmlns="" val="2324254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Tecnologia RFID</a:t>
            </a:r>
            <a:endParaRPr lang="pt-BR" dirty="0"/>
          </a:p>
        </p:txBody>
      </p:sp>
      <p:sp>
        <p:nvSpPr>
          <p:cNvPr id="4" name="Espaço Reservado para Conteúdo 2"/>
          <p:cNvSpPr>
            <a:spLocks noGrp="1"/>
          </p:cNvSpPr>
          <p:nvPr>
            <p:ph idx="1"/>
          </p:nvPr>
        </p:nvSpPr>
        <p:spPr/>
        <p:txBody>
          <a:bodyPr>
            <a:normAutofit/>
          </a:bodyPr>
          <a:lstStyle/>
          <a:p>
            <a:pPr>
              <a:buClr>
                <a:schemeClr val="accent2"/>
              </a:buClr>
              <a:buFont typeface="Wingdings" panose="05000000000000000000" pitchFamily="2" charset="2"/>
              <a:buChar char="§"/>
            </a:pPr>
            <a:r>
              <a:rPr lang="pt-BR" sz="3600" dirty="0" smtClean="0"/>
              <a:t>Frequências utilizadas</a:t>
            </a:r>
          </a:p>
          <a:p>
            <a:pPr lvl="1">
              <a:buClr>
                <a:schemeClr val="accent2">
                  <a:lumMod val="60000"/>
                  <a:lumOff val="40000"/>
                </a:schemeClr>
              </a:buClr>
              <a:buFont typeface="Arial" panose="020B0604020202020204" pitchFamily="34" charset="0"/>
              <a:buChar char="•"/>
            </a:pPr>
            <a:r>
              <a:rPr lang="pt-BR" sz="3200" i="1" dirty="0" err="1" smtClean="0">
                <a:solidFill>
                  <a:schemeClr val="tx1"/>
                </a:solidFill>
              </a:rPr>
              <a:t>Low</a:t>
            </a:r>
            <a:r>
              <a:rPr lang="pt-BR" sz="3200" i="1" dirty="0" smtClean="0">
                <a:solidFill>
                  <a:schemeClr val="tx1"/>
                </a:solidFill>
              </a:rPr>
              <a:t> </a:t>
            </a:r>
            <a:r>
              <a:rPr lang="pt-BR" sz="3200" i="1" dirty="0" err="1" smtClean="0">
                <a:solidFill>
                  <a:schemeClr val="tx1"/>
                </a:solidFill>
              </a:rPr>
              <a:t>Frequency</a:t>
            </a:r>
            <a:endParaRPr lang="pt-BR" sz="3200" i="1" dirty="0" smtClean="0">
              <a:solidFill>
                <a:schemeClr val="tx1"/>
              </a:solidFill>
            </a:endParaRPr>
          </a:p>
          <a:p>
            <a:pPr lvl="1">
              <a:buClr>
                <a:schemeClr val="accent2">
                  <a:lumMod val="60000"/>
                  <a:lumOff val="40000"/>
                </a:schemeClr>
              </a:buClr>
              <a:buFont typeface="Arial" panose="020B0604020202020204" pitchFamily="34" charset="0"/>
              <a:buChar char="•"/>
            </a:pPr>
            <a:r>
              <a:rPr lang="pt-BR" sz="3200" i="1" dirty="0" smtClean="0">
                <a:solidFill>
                  <a:schemeClr val="tx1"/>
                </a:solidFill>
              </a:rPr>
              <a:t>High </a:t>
            </a:r>
            <a:r>
              <a:rPr lang="pt-BR" sz="3200" i="1" dirty="0" err="1" smtClean="0">
                <a:solidFill>
                  <a:schemeClr val="tx1"/>
                </a:solidFill>
              </a:rPr>
              <a:t>Frequency</a:t>
            </a:r>
            <a:endParaRPr lang="pt-BR" sz="3200" i="1" dirty="0" smtClean="0">
              <a:solidFill>
                <a:schemeClr val="tx1"/>
              </a:solidFill>
            </a:endParaRPr>
          </a:p>
          <a:p>
            <a:pPr lvl="1">
              <a:buClr>
                <a:schemeClr val="accent2">
                  <a:lumMod val="60000"/>
                  <a:lumOff val="40000"/>
                </a:schemeClr>
              </a:buClr>
              <a:buFont typeface="Arial" panose="020B0604020202020204" pitchFamily="34" charset="0"/>
              <a:buChar char="•"/>
            </a:pPr>
            <a:r>
              <a:rPr lang="pt-BR" sz="3200" i="1" dirty="0" smtClean="0">
                <a:solidFill>
                  <a:schemeClr val="tx1"/>
                </a:solidFill>
              </a:rPr>
              <a:t>Ultra High </a:t>
            </a:r>
            <a:r>
              <a:rPr lang="pt-BR" sz="3200" i="1" dirty="0" err="1" smtClean="0">
                <a:solidFill>
                  <a:schemeClr val="tx1"/>
                </a:solidFill>
              </a:rPr>
              <a:t>Frequency</a:t>
            </a:r>
            <a:endParaRPr lang="pt-BR" sz="3200" i="1" dirty="0" smtClean="0">
              <a:solidFill>
                <a:schemeClr val="tx1"/>
              </a:solidFill>
            </a:endParaRPr>
          </a:p>
          <a:p>
            <a:pPr lvl="1">
              <a:buClr>
                <a:schemeClr val="accent2">
                  <a:lumMod val="60000"/>
                  <a:lumOff val="40000"/>
                </a:schemeClr>
              </a:buClr>
              <a:buFont typeface="Arial" panose="020B0604020202020204" pitchFamily="34" charset="0"/>
              <a:buChar char="•"/>
            </a:pPr>
            <a:r>
              <a:rPr lang="pt-BR" sz="3200" dirty="0" err="1" smtClean="0">
                <a:solidFill>
                  <a:schemeClr val="tx1"/>
                </a:solidFill>
              </a:rPr>
              <a:t>Microondas</a:t>
            </a:r>
            <a:endParaRPr lang="pt-BR" sz="3200" dirty="0" smtClean="0">
              <a:solidFill>
                <a:schemeClr val="tx1"/>
              </a:solidFill>
            </a:endParaRPr>
          </a:p>
          <a:p>
            <a:pPr marL="411480" lvl="1" indent="0">
              <a:buClr>
                <a:schemeClr val="accent2">
                  <a:lumMod val="60000"/>
                  <a:lumOff val="40000"/>
                </a:schemeClr>
              </a:buClr>
              <a:buNone/>
            </a:pPr>
            <a:endParaRPr lang="pt-BR" dirty="0" smtClean="0">
              <a:solidFill>
                <a:schemeClr val="tx1"/>
              </a:solidFill>
            </a:endParaRPr>
          </a:p>
        </p:txBody>
      </p:sp>
      <p:sp>
        <p:nvSpPr>
          <p:cNvPr id="3" name="Espaço Reservado para Número de Slide 2"/>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7</a:t>
            </a:fld>
            <a:endParaRPr kumimoji="0" lang="en-US" dirty="0"/>
          </a:p>
        </p:txBody>
      </p:sp>
    </p:spTree>
    <p:extLst>
      <p:ext uri="{BB962C8B-B14F-4D97-AF65-F5344CB8AC3E}">
        <p14:creationId xmlns:p14="http://schemas.microsoft.com/office/powerpoint/2010/main" xmlns="" val="28480612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60421"/>
            <a:ext cx="8229600" cy="1066800"/>
          </a:xfrm>
        </p:spPr>
        <p:txBody>
          <a:bodyPr/>
          <a:lstStyle/>
          <a:p>
            <a:r>
              <a:rPr lang="pt-BR" dirty="0" smtClean="0"/>
              <a:t>A Tecnologia RFID</a:t>
            </a:r>
            <a:endParaRPr lang="pt-BR" dirty="0"/>
          </a:p>
        </p:txBody>
      </p:sp>
      <p:sp>
        <p:nvSpPr>
          <p:cNvPr id="4" name="Espaço Reservado para Conteúdo 2"/>
          <p:cNvSpPr>
            <a:spLocks noGrp="1"/>
          </p:cNvSpPr>
          <p:nvPr>
            <p:ph idx="1"/>
          </p:nvPr>
        </p:nvSpPr>
        <p:spPr/>
        <p:txBody>
          <a:bodyPr>
            <a:normAutofit/>
          </a:bodyPr>
          <a:lstStyle/>
          <a:p>
            <a:pPr marL="411480" lvl="1" indent="0">
              <a:buClr>
                <a:schemeClr val="accent2">
                  <a:lumMod val="60000"/>
                  <a:lumOff val="40000"/>
                </a:schemeClr>
              </a:buClr>
              <a:buNone/>
            </a:pPr>
            <a:endParaRPr lang="pt-BR" dirty="0" smtClean="0">
              <a:solidFill>
                <a:schemeClr val="tx1"/>
              </a:solidFill>
            </a:endParaRPr>
          </a:p>
        </p:txBody>
      </p:sp>
      <p:graphicFrame>
        <p:nvGraphicFramePr>
          <p:cNvPr id="9" name="Tabela 8"/>
          <p:cNvGraphicFramePr>
            <a:graphicFrameLocks noGrp="1"/>
          </p:cNvGraphicFramePr>
          <p:nvPr>
            <p:extLst>
              <p:ext uri="{D42A27DB-BD31-4B8C-83A1-F6EECF244321}">
                <p14:modId xmlns:p14="http://schemas.microsoft.com/office/powerpoint/2010/main" xmlns="" val="2903488291"/>
              </p:ext>
            </p:extLst>
          </p:nvPr>
        </p:nvGraphicFramePr>
        <p:xfrm>
          <a:off x="193182" y="1648013"/>
          <a:ext cx="8667482" cy="4720590"/>
        </p:xfrm>
        <a:graphic>
          <a:graphicData uri="http://schemas.openxmlformats.org/drawingml/2006/table">
            <a:tbl>
              <a:tblPr>
                <a:tableStyleId>{5C22544A-7EE6-4342-B048-85BDC9FD1C3A}</a:tableStyleId>
              </a:tblPr>
              <a:tblGrid>
                <a:gridCol w="1208426"/>
                <a:gridCol w="1667969"/>
                <a:gridCol w="816965"/>
                <a:gridCol w="1497768"/>
                <a:gridCol w="1906251"/>
                <a:gridCol w="1570103"/>
              </a:tblGrid>
              <a:tr h="200025">
                <a:tc gridSpan="6">
                  <a:txBody>
                    <a:bodyPr/>
                    <a:lstStyle/>
                    <a:p>
                      <a:pPr algn="ctr" fontAlgn="ctr"/>
                      <a:r>
                        <a:rPr lang="pt-BR" sz="1800" b="1" u="none" strike="noStrike" dirty="0">
                          <a:effectLst/>
                          <a:latin typeface="Calibri" panose="020F0502020204030204" pitchFamily="34" charset="0"/>
                        </a:rPr>
                        <a:t>Frequências Utilizadas</a:t>
                      </a:r>
                      <a:endParaRPr lang="pt-BR" sz="18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r>
              <a:tr h="400050">
                <a:tc>
                  <a:txBody>
                    <a:bodyPr/>
                    <a:lstStyle/>
                    <a:p>
                      <a:pPr algn="ctr" fontAlgn="ctr"/>
                      <a:r>
                        <a:rPr lang="pt-BR" sz="1800" b="1" u="none" strike="noStrike">
                          <a:effectLst/>
                          <a:latin typeface="Calibri" panose="020F0502020204030204" pitchFamily="34" charset="0"/>
                        </a:rPr>
                        <a:t>Tipo de Banda</a:t>
                      </a:r>
                      <a:endParaRPr lang="pt-BR" sz="18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pt-BR" sz="1800" b="1" u="none" strike="noStrike">
                          <a:effectLst/>
                          <a:latin typeface="Calibri" panose="020F0502020204030204" pitchFamily="34" charset="0"/>
                        </a:rPr>
                        <a:t>Faixa de Frequência</a:t>
                      </a:r>
                      <a:endParaRPr lang="pt-BR" sz="18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pt-BR" sz="1800" b="1" u="none" strike="noStrike">
                          <a:effectLst/>
                          <a:latin typeface="Calibri" panose="020F0502020204030204" pitchFamily="34" charset="0"/>
                        </a:rPr>
                        <a:t>Alcance</a:t>
                      </a:r>
                      <a:endParaRPr lang="pt-BR" sz="18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pt-BR" sz="1800" b="1" u="none" strike="noStrike">
                          <a:effectLst/>
                          <a:latin typeface="Calibri" panose="020F0502020204030204" pitchFamily="34" charset="0"/>
                        </a:rPr>
                        <a:t>Velocidade de Transferência</a:t>
                      </a:r>
                      <a:endParaRPr lang="pt-BR" sz="18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pt-BR" sz="1800" b="1" u="none" strike="noStrike">
                          <a:effectLst/>
                          <a:latin typeface="Calibri" panose="020F0502020204030204" pitchFamily="34" charset="0"/>
                        </a:rPr>
                        <a:t>Capacidade de Penetração</a:t>
                      </a:r>
                      <a:endParaRPr lang="pt-BR" sz="18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pt-BR" sz="1800" b="1" u="none" strike="noStrike" dirty="0">
                          <a:effectLst/>
                          <a:latin typeface="Calibri" panose="020F0502020204030204" pitchFamily="34" charset="0"/>
                        </a:rPr>
                        <a:t>Aplicações</a:t>
                      </a:r>
                      <a:endParaRPr lang="pt-BR" sz="18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800100">
                <a:tc>
                  <a:txBody>
                    <a:bodyPr/>
                    <a:lstStyle/>
                    <a:p>
                      <a:pPr algn="ctr" fontAlgn="ctr"/>
                      <a:r>
                        <a:rPr lang="pt-BR" sz="1800" i="1" u="none" strike="noStrike" dirty="0" err="1">
                          <a:effectLst/>
                          <a:latin typeface="Calibri" panose="020F0502020204030204" pitchFamily="34" charset="0"/>
                        </a:rPr>
                        <a:t>Low</a:t>
                      </a:r>
                      <a:r>
                        <a:rPr lang="pt-BR" sz="1800" i="1" u="none" strike="noStrike" dirty="0">
                          <a:effectLst/>
                          <a:latin typeface="Calibri" panose="020F0502020204030204" pitchFamily="34" charset="0"/>
                        </a:rPr>
                        <a:t> </a:t>
                      </a:r>
                      <a:r>
                        <a:rPr lang="pt-BR" sz="1800" i="1" u="none" strike="noStrike" dirty="0" err="1">
                          <a:effectLst/>
                          <a:latin typeface="Calibri" panose="020F0502020204030204" pitchFamily="34" charset="0"/>
                        </a:rPr>
                        <a:t>Frequency</a:t>
                      </a:r>
                      <a:endParaRPr lang="pt-BR" sz="1800" b="0" i="1"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pt-BR" sz="1800" u="none" strike="noStrike">
                          <a:effectLst/>
                          <a:latin typeface="Calibri" panose="020F0502020204030204" pitchFamily="34" charset="0"/>
                        </a:rPr>
                        <a:t>30kHz - 300kHz</a:t>
                      </a:r>
                      <a:endParaRPr lang="pt-BR" sz="1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pt-BR" sz="1800" u="none" strike="noStrike">
                          <a:effectLst/>
                          <a:latin typeface="Calibri" panose="020F0502020204030204" pitchFamily="34" charset="0"/>
                        </a:rPr>
                        <a:t>0,5m</a:t>
                      </a:r>
                      <a:endParaRPr lang="pt-BR" sz="1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pt-BR" sz="1800" u="none" strike="noStrike">
                          <a:effectLst/>
                          <a:latin typeface="Calibri" panose="020F0502020204030204" pitchFamily="34" charset="0"/>
                        </a:rPr>
                        <a:t>1Kbit/s</a:t>
                      </a:r>
                      <a:endParaRPr lang="pt-BR" sz="1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pt-BR" sz="1800" u="none" strike="noStrike" dirty="0" smtClean="0">
                          <a:effectLst/>
                          <a:latin typeface="Calibri" panose="020F0502020204030204" pitchFamily="34" charset="0"/>
                        </a:rPr>
                        <a:t>Substâncias </a:t>
                      </a:r>
                      <a:r>
                        <a:rPr lang="pt-BR" sz="1800" u="none" strike="noStrike" dirty="0">
                          <a:effectLst/>
                          <a:latin typeface="Calibri" panose="020F0502020204030204" pitchFamily="34" charset="0"/>
                        </a:rPr>
                        <a:t>líquidas e não metálicas</a:t>
                      </a:r>
                      <a:endParaRPr lang="pt-BR"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pt-BR" sz="1800" u="none" strike="noStrike" dirty="0">
                          <a:effectLst/>
                          <a:latin typeface="Calibri" panose="020F0502020204030204" pitchFamily="34" charset="0"/>
                        </a:rPr>
                        <a:t>Identificação de animais e controle de acesso</a:t>
                      </a:r>
                      <a:endParaRPr lang="pt-BR"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800100">
                <a:tc>
                  <a:txBody>
                    <a:bodyPr/>
                    <a:lstStyle/>
                    <a:p>
                      <a:pPr algn="ctr" fontAlgn="ctr"/>
                      <a:r>
                        <a:rPr lang="pt-BR" sz="1800" i="1" u="none" strike="noStrike" dirty="0">
                          <a:effectLst/>
                          <a:latin typeface="Calibri" panose="020F0502020204030204" pitchFamily="34" charset="0"/>
                        </a:rPr>
                        <a:t>High </a:t>
                      </a:r>
                      <a:r>
                        <a:rPr lang="pt-BR" sz="1800" i="1" u="none" strike="noStrike" dirty="0" err="1">
                          <a:effectLst/>
                          <a:latin typeface="Calibri" panose="020F0502020204030204" pitchFamily="34" charset="0"/>
                        </a:rPr>
                        <a:t>Frequency</a:t>
                      </a:r>
                      <a:endParaRPr lang="pt-BR" sz="1800" b="0" i="1"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pt-BR" sz="1800" u="none" strike="noStrike">
                          <a:effectLst/>
                          <a:latin typeface="Calibri" panose="020F0502020204030204" pitchFamily="34" charset="0"/>
                        </a:rPr>
                        <a:t>3MHz - 30MHz</a:t>
                      </a:r>
                      <a:endParaRPr lang="pt-BR" sz="1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pt-BR" sz="1800" u="none" strike="noStrike">
                          <a:effectLst/>
                          <a:latin typeface="Calibri" panose="020F0502020204030204" pitchFamily="34" charset="0"/>
                        </a:rPr>
                        <a:t>1,5m</a:t>
                      </a:r>
                      <a:endParaRPr lang="pt-BR" sz="1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pt-BR" sz="1800" u="none" strike="noStrike">
                          <a:effectLst/>
                          <a:latin typeface="Calibri" panose="020F0502020204030204" pitchFamily="34" charset="0"/>
                        </a:rPr>
                        <a:t>25Kbits/s</a:t>
                      </a:r>
                      <a:endParaRPr lang="pt-BR" sz="1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pt-BR" sz="1800" u="none" strike="noStrike">
                          <a:effectLst/>
                          <a:latin typeface="Calibri" panose="020F0502020204030204" pitchFamily="34" charset="0"/>
                        </a:rPr>
                        <a:t>Materiais metálicos</a:t>
                      </a:r>
                      <a:endParaRPr lang="pt-BR" sz="1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pt-BR" sz="1800" u="none" strike="noStrike">
                          <a:effectLst/>
                          <a:latin typeface="Calibri" panose="020F0502020204030204" pitchFamily="34" charset="0"/>
                        </a:rPr>
                        <a:t>Produtos diversos e controle de acesso</a:t>
                      </a:r>
                      <a:endParaRPr lang="pt-BR" sz="1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00075">
                <a:tc>
                  <a:txBody>
                    <a:bodyPr/>
                    <a:lstStyle/>
                    <a:p>
                      <a:pPr algn="ctr" fontAlgn="ctr"/>
                      <a:r>
                        <a:rPr lang="pt-BR" sz="1800" i="1" u="none" strike="noStrike" dirty="0">
                          <a:effectLst/>
                          <a:latin typeface="Calibri" panose="020F0502020204030204" pitchFamily="34" charset="0"/>
                        </a:rPr>
                        <a:t>Ultra High </a:t>
                      </a:r>
                      <a:r>
                        <a:rPr lang="pt-BR" sz="1800" i="1" u="none" strike="noStrike" dirty="0" err="1">
                          <a:effectLst/>
                          <a:latin typeface="Calibri" panose="020F0502020204030204" pitchFamily="34" charset="0"/>
                        </a:rPr>
                        <a:t>Frequency</a:t>
                      </a:r>
                      <a:endParaRPr lang="pt-BR" sz="1800" b="0" i="1"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pt-BR" sz="1800" u="none" strike="noStrike">
                          <a:effectLst/>
                          <a:latin typeface="Calibri" panose="020F0502020204030204" pitchFamily="34" charset="0"/>
                        </a:rPr>
                        <a:t>300MHz - 1GHz</a:t>
                      </a:r>
                      <a:endParaRPr lang="pt-BR" sz="1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pt-BR" sz="1800" u="none" strike="noStrike">
                          <a:effectLst/>
                          <a:latin typeface="Calibri" panose="020F0502020204030204" pitchFamily="34" charset="0"/>
                        </a:rPr>
                        <a:t>100m</a:t>
                      </a:r>
                      <a:endParaRPr lang="pt-BR" sz="1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pt-BR" sz="1800" u="none" strike="noStrike">
                          <a:effectLst/>
                          <a:latin typeface="Calibri" panose="020F0502020204030204" pitchFamily="34" charset="0"/>
                        </a:rPr>
                        <a:t>30Kbits/s</a:t>
                      </a:r>
                      <a:endParaRPr lang="pt-BR" sz="1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pt-BR" sz="1800" u="none" strike="noStrike">
                          <a:effectLst/>
                          <a:latin typeface="Calibri" panose="020F0502020204030204" pitchFamily="34" charset="0"/>
                        </a:rPr>
                        <a:t>Não penetram facilmente</a:t>
                      </a:r>
                      <a:endParaRPr lang="pt-BR" sz="1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pt-BR" sz="1800" u="none" strike="noStrike" dirty="0" smtClean="0">
                          <a:effectLst/>
                          <a:latin typeface="Calibri" panose="020F0502020204030204" pitchFamily="34" charset="0"/>
                        </a:rPr>
                        <a:t>Logística </a:t>
                      </a:r>
                      <a:r>
                        <a:rPr lang="pt-BR" sz="1800" u="none" strike="noStrike" dirty="0">
                          <a:effectLst/>
                          <a:latin typeface="Calibri" panose="020F0502020204030204" pitchFamily="34" charset="0"/>
                        </a:rPr>
                        <a:t>e rastreamento de animais</a:t>
                      </a:r>
                      <a:endParaRPr lang="pt-BR"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09600">
                <a:tc>
                  <a:txBody>
                    <a:bodyPr/>
                    <a:lstStyle/>
                    <a:p>
                      <a:pPr algn="ctr" fontAlgn="ctr"/>
                      <a:r>
                        <a:rPr lang="pt-BR" sz="1800" u="none" strike="noStrike">
                          <a:effectLst/>
                          <a:latin typeface="Calibri" panose="020F0502020204030204" pitchFamily="34" charset="0"/>
                        </a:rPr>
                        <a:t>Microondas</a:t>
                      </a:r>
                      <a:endParaRPr lang="pt-BR" sz="1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pt-BR" sz="1800" u="none" strike="noStrike">
                          <a:effectLst/>
                          <a:latin typeface="Calibri" panose="020F0502020204030204" pitchFamily="34" charset="0"/>
                        </a:rPr>
                        <a:t>1GHz - 300GHz</a:t>
                      </a:r>
                      <a:endParaRPr lang="pt-BR" sz="1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pt-BR" sz="1800" u="none" strike="noStrike">
                          <a:effectLst/>
                          <a:latin typeface="Calibri" panose="020F0502020204030204" pitchFamily="34" charset="0"/>
                        </a:rPr>
                        <a:t>30m</a:t>
                      </a:r>
                      <a:endParaRPr lang="pt-BR" sz="1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pt-BR" sz="1800" u="none" strike="noStrike">
                          <a:effectLst/>
                          <a:latin typeface="Calibri" panose="020F0502020204030204" pitchFamily="34" charset="0"/>
                        </a:rPr>
                        <a:t>1Mbit/s</a:t>
                      </a:r>
                      <a:endParaRPr lang="pt-BR" sz="1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pt-BR" sz="1800" u="none" strike="noStrike">
                          <a:effectLst/>
                          <a:latin typeface="Calibri" panose="020F0502020204030204" pitchFamily="34" charset="0"/>
                        </a:rPr>
                        <a:t>-</a:t>
                      </a:r>
                      <a:endParaRPr lang="pt-BR" sz="1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pt-BR" sz="1800" u="none" strike="noStrike" dirty="0">
                          <a:effectLst/>
                          <a:latin typeface="Calibri" panose="020F0502020204030204" pitchFamily="34" charset="0"/>
                        </a:rPr>
                        <a:t>Identificação de veículos em movimento</a:t>
                      </a:r>
                      <a:endParaRPr lang="pt-BR" sz="18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3" name="Espaço Reservado para Número de Slide 2"/>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8</a:t>
            </a:fld>
            <a:endParaRPr kumimoji="0" lang="en-US" dirty="0"/>
          </a:p>
        </p:txBody>
      </p:sp>
    </p:spTree>
    <p:extLst>
      <p:ext uri="{BB962C8B-B14F-4D97-AF65-F5344CB8AC3E}">
        <p14:creationId xmlns:p14="http://schemas.microsoft.com/office/powerpoint/2010/main" xmlns="" val="37560955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Tecnologia RFID</a:t>
            </a:r>
            <a:endParaRPr lang="pt-BR" dirty="0"/>
          </a:p>
        </p:txBody>
      </p:sp>
      <p:sp>
        <p:nvSpPr>
          <p:cNvPr id="4" name="Espaço Reservado para Conteúdo 2"/>
          <p:cNvSpPr>
            <a:spLocks noGrp="1"/>
          </p:cNvSpPr>
          <p:nvPr>
            <p:ph idx="1"/>
          </p:nvPr>
        </p:nvSpPr>
        <p:spPr/>
        <p:txBody>
          <a:bodyPr>
            <a:normAutofit/>
          </a:bodyPr>
          <a:lstStyle/>
          <a:p>
            <a:pPr>
              <a:buClr>
                <a:schemeClr val="accent2"/>
              </a:buClr>
              <a:buFont typeface="Wingdings" panose="05000000000000000000" pitchFamily="2" charset="2"/>
              <a:buChar char="§"/>
            </a:pPr>
            <a:r>
              <a:rPr lang="pt-BR" sz="3600" dirty="0" smtClean="0"/>
              <a:t>Modos de comunicação</a:t>
            </a:r>
          </a:p>
          <a:p>
            <a:pPr lvl="1">
              <a:buClr>
                <a:schemeClr val="accent2">
                  <a:lumMod val="60000"/>
                  <a:lumOff val="40000"/>
                </a:schemeClr>
              </a:buClr>
              <a:buFont typeface="Arial" panose="020B0604020202020204" pitchFamily="34" charset="0"/>
              <a:buChar char="•"/>
            </a:pPr>
            <a:r>
              <a:rPr lang="pt-BR" sz="3200" i="1" dirty="0" err="1" smtClean="0">
                <a:solidFill>
                  <a:schemeClr val="tx1"/>
                </a:solidFill>
              </a:rPr>
              <a:t>Half</a:t>
            </a:r>
            <a:r>
              <a:rPr lang="pt-BR" sz="3200" i="1" dirty="0" smtClean="0">
                <a:solidFill>
                  <a:schemeClr val="tx1"/>
                </a:solidFill>
              </a:rPr>
              <a:t>-duplex</a:t>
            </a:r>
          </a:p>
          <a:p>
            <a:pPr lvl="1">
              <a:buClr>
                <a:schemeClr val="accent2">
                  <a:lumMod val="60000"/>
                  <a:lumOff val="40000"/>
                </a:schemeClr>
              </a:buClr>
              <a:buFont typeface="Arial" panose="020B0604020202020204" pitchFamily="34" charset="0"/>
              <a:buChar char="•"/>
            </a:pPr>
            <a:r>
              <a:rPr lang="pt-BR" sz="3200" i="1" dirty="0" err="1" smtClean="0">
                <a:solidFill>
                  <a:schemeClr val="tx1"/>
                </a:solidFill>
              </a:rPr>
              <a:t>Full</a:t>
            </a:r>
            <a:r>
              <a:rPr lang="pt-BR" sz="3200" i="1" dirty="0" smtClean="0">
                <a:solidFill>
                  <a:schemeClr val="tx1"/>
                </a:solidFill>
              </a:rPr>
              <a:t>-duplex</a:t>
            </a:r>
          </a:p>
          <a:p>
            <a:pPr lvl="1">
              <a:buClr>
                <a:schemeClr val="accent2">
                  <a:lumMod val="60000"/>
                  <a:lumOff val="40000"/>
                </a:schemeClr>
              </a:buClr>
              <a:buFont typeface="Arial" panose="020B0604020202020204" pitchFamily="34" charset="0"/>
              <a:buChar char="•"/>
            </a:pPr>
            <a:r>
              <a:rPr lang="pt-BR" sz="3200" dirty="0" smtClean="0">
                <a:solidFill>
                  <a:schemeClr val="tx1"/>
                </a:solidFill>
              </a:rPr>
              <a:t>Sequencial</a:t>
            </a:r>
          </a:p>
          <a:p>
            <a:pPr marL="411480" lvl="1" indent="0">
              <a:buClr>
                <a:schemeClr val="accent2">
                  <a:lumMod val="60000"/>
                  <a:lumOff val="40000"/>
                </a:schemeClr>
              </a:buClr>
              <a:buNone/>
            </a:pPr>
            <a:endParaRPr lang="pt-BR" dirty="0" smtClean="0">
              <a:solidFill>
                <a:schemeClr val="tx1"/>
              </a:solidFill>
            </a:endParaRPr>
          </a:p>
        </p:txBody>
      </p:sp>
      <p:sp>
        <p:nvSpPr>
          <p:cNvPr id="3" name="Espaço Reservado para Número de Slide 2"/>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9</a:t>
            </a:fld>
            <a:endParaRPr kumimoji="0" lang="en-US" dirty="0"/>
          </a:p>
        </p:txBody>
      </p:sp>
    </p:spTree>
    <p:extLst>
      <p:ext uri="{BB962C8B-B14F-4D97-AF65-F5344CB8AC3E}">
        <p14:creationId xmlns:p14="http://schemas.microsoft.com/office/powerpoint/2010/main" xmlns="" val="22095378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Urban</Template>
  <TotalTime>203</TotalTime>
  <Words>1185</Words>
  <Application>Microsoft Office PowerPoint</Application>
  <PresentationFormat>Apresentação na tela (4:3)</PresentationFormat>
  <Paragraphs>308</Paragraphs>
  <Slides>48</Slides>
  <Notes>2</Notes>
  <HiddenSlides>0</HiddenSlides>
  <MMClips>0</MMClips>
  <ScaleCrop>false</ScaleCrop>
  <HeadingPairs>
    <vt:vector size="4" baseType="variant">
      <vt:variant>
        <vt:lpstr>Tema</vt:lpstr>
      </vt:variant>
      <vt:variant>
        <vt:i4>1</vt:i4>
      </vt:variant>
      <vt:variant>
        <vt:lpstr>Títulos de slides</vt:lpstr>
      </vt:variant>
      <vt:variant>
        <vt:i4>48</vt:i4>
      </vt:variant>
    </vt:vector>
  </HeadingPairs>
  <TitlesOfParts>
    <vt:vector size="49" baseType="lpstr">
      <vt:lpstr>Urban</vt:lpstr>
      <vt:lpstr>RFID Identificação por Radiofrequência</vt:lpstr>
      <vt:lpstr>Introdução</vt:lpstr>
      <vt:lpstr>Introdução</vt:lpstr>
      <vt:lpstr>Introdução</vt:lpstr>
      <vt:lpstr>A Tecnologia RFID</vt:lpstr>
      <vt:lpstr>A Tecnologia RFID</vt:lpstr>
      <vt:lpstr>A Tecnologia RFID</vt:lpstr>
      <vt:lpstr>A Tecnologia RFID</vt:lpstr>
      <vt:lpstr>A Tecnologia RFID</vt:lpstr>
      <vt:lpstr>Etiquetas</vt:lpstr>
      <vt:lpstr>Etiquetas</vt:lpstr>
      <vt:lpstr>Etiquetas</vt:lpstr>
      <vt:lpstr>Padronização</vt:lpstr>
      <vt:lpstr>Padronização</vt:lpstr>
      <vt:lpstr>Padronização</vt:lpstr>
      <vt:lpstr>Padronização</vt:lpstr>
      <vt:lpstr>Padronização</vt:lpstr>
      <vt:lpstr>Padronização</vt:lpstr>
      <vt:lpstr>Slide 19</vt:lpstr>
      <vt:lpstr>Padronização</vt:lpstr>
      <vt:lpstr>Segurança e Privacidade</vt:lpstr>
      <vt:lpstr>Segurança e Privacidade</vt:lpstr>
      <vt:lpstr>Segurança e Privacidade</vt:lpstr>
      <vt:lpstr>Aplicações</vt:lpstr>
      <vt:lpstr>Aplicações</vt:lpstr>
      <vt:lpstr>Aplicações</vt:lpstr>
      <vt:lpstr>Aplicações</vt:lpstr>
      <vt:lpstr>Vantagens e Desvantagens</vt:lpstr>
      <vt:lpstr>Vantagens</vt:lpstr>
      <vt:lpstr>Desvantagens</vt:lpstr>
      <vt:lpstr>RFID no Futuro</vt:lpstr>
      <vt:lpstr>RFID no Futuro</vt:lpstr>
      <vt:lpstr>Conclusões</vt:lpstr>
      <vt:lpstr>Perguntas e Respostas</vt:lpstr>
      <vt:lpstr>Perguntas e Respostas</vt:lpstr>
      <vt:lpstr>Perguntas e Respostas</vt:lpstr>
      <vt:lpstr>Perguntas e Respostas</vt:lpstr>
      <vt:lpstr>Perguntas e Respostas</vt:lpstr>
      <vt:lpstr>Perguntas e Respostas</vt:lpstr>
      <vt:lpstr>Perguntas e Respostas</vt:lpstr>
      <vt:lpstr>Perguntas e Respostas</vt:lpstr>
      <vt:lpstr>Perguntas e Respostas</vt:lpstr>
      <vt:lpstr>Perguntas e Respostas</vt:lpstr>
      <vt:lpstr>Perguntas e Respostas</vt:lpstr>
      <vt:lpstr>Referências</vt:lpstr>
      <vt:lpstr>Sites</vt:lpstr>
      <vt:lpstr>Artigos</vt:lpstr>
      <vt:lpstr>Identificação por Radiofrequência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Isabella Quintanilha de Souza</dc:creator>
  <cp:lastModifiedBy>GLoureiro</cp:lastModifiedBy>
  <cp:revision>29</cp:revision>
  <dcterms:created xsi:type="dcterms:W3CDTF">2014-09-16T21:41:14Z</dcterms:created>
  <dcterms:modified xsi:type="dcterms:W3CDTF">2015-06-19T12:43:54Z</dcterms:modified>
</cp:coreProperties>
</file>