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ctrTitle"/>
          </p:nvPr>
        </p:nvSpPr>
        <p:spPr>
          <a:xfrm>
            <a:off x="1997075" y="1095856"/>
            <a:ext cx="6400799" cy="1102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b="1" sz="4800"/>
            </a:lvl1pPr>
            <a:lvl2pPr>
              <a:spcBef>
                <a:spcPts val="0"/>
              </a:spcBef>
              <a:buSzPct val="100000"/>
              <a:defRPr b="1" sz="4800"/>
            </a:lvl2pPr>
            <a:lvl3pPr>
              <a:spcBef>
                <a:spcPts val="0"/>
              </a:spcBef>
              <a:buSzPct val="100000"/>
              <a:defRPr b="1" sz="4800"/>
            </a:lvl3pPr>
            <a:lvl4pPr>
              <a:spcBef>
                <a:spcPts val="0"/>
              </a:spcBef>
              <a:buSzPct val="100000"/>
              <a:defRPr b="1" sz="4800"/>
            </a:lvl4pPr>
            <a:lvl5pPr>
              <a:spcBef>
                <a:spcPts val="0"/>
              </a:spcBef>
              <a:buSzPct val="100000"/>
              <a:defRPr b="1" sz="4800"/>
            </a:lvl5pPr>
            <a:lvl6pPr>
              <a:spcBef>
                <a:spcPts val="0"/>
              </a:spcBef>
              <a:buSzPct val="100000"/>
              <a:defRPr b="1" sz="4800"/>
            </a:lvl6pPr>
            <a:lvl7pPr>
              <a:spcBef>
                <a:spcPts val="0"/>
              </a:spcBef>
              <a:buSzPct val="100000"/>
              <a:defRPr b="1" sz="4800"/>
            </a:lvl7pPr>
            <a:lvl8pPr>
              <a:spcBef>
                <a:spcPts val="0"/>
              </a:spcBef>
              <a:buSzPct val="100000"/>
              <a:defRPr b="1" sz="4800"/>
            </a:lvl8pPr>
            <a:lvl9pPr>
              <a:spcBef>
                <a:spcPts val="0"/>
              </a:spcBef>
              <a:buSzPct val="100000"/>
              <a:defRPr b="1" sz="4800"/>
            </a:lvl9pPr>
          </a:lstStyle>
          <a:p/>
        </p:txBody>
      </p:sp>
      <p:sp>
        <p:nvSpPr>
          <p:cNvPr id="15" name="Shape 15"/>
          <p:cNvSpPr txBox="1"/>
          <p:nvPr>
            <p:ph idx="1" type="subTitle"/>
          </p:nvPr>
        </p:nvSpPr>
        <p:spPr>
          <a:xfrm>
            <a:off x="1997075" y="2251802"/>
            <a:ext cx="6400799" cy="87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rgbClr val="FFFFFF"/>
              </a:buClr>
              <a:buNone/>
              <a:defRPr>
                <a:solidFill>
                  <a:srgbClr val="FFFFFF"/>
                </a:solidFill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100000"/>
              <a:buNone/>
              <a:defRPr sz="32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6" name="Shape 16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/>
          <p:nvPr/>
        </p:nvSpPr>
        <p:spPr>
          <a:xfrm>
            <a:off x="3175" y="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175" y="1916906"/>
            <a:ext cx="635000" cy="611981"/>
          </a:xfrm>
          <a:custGeom>
            <a:pathLst>
              <a:path extrusionOk="0" h="514" w="400">
                <a:moveTo>
                  <a:pt x="400" y="0"/>
                </a:moveTo>
                <a:lnTo>
                  <a:pt x="0" y="0"/>
                </a:lnTo>
                <a:lnTo>
                  <a:pt x="0" y="514"/>
                </a:lnTo>
                <a:lnTo>
                  <a:pt x="2" y="514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3175" y="1307306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2400" y="1307306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/>
          <p:nvPr/>
        </p:nvSpPr>
        <p:spPr>
          <a:xfrm>
            <a:off x="152400" y="3226593"/>
            <a:ext cx="1317625" cy="609600"/>
          </a:xfrm>
          <a:custGeom>
            <a:pathLst>
              <a:path extrusionOk="0" h="512" w="830">
                <a:moveTo>
                  <a:pt x="830" y="0"/>
                </a:moveTo>
                <a:lnTo>
                  <a:pt x="398" y="0"/>
                </a:ln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/>
          <p:nvPr/>
        </p:nvSpPr>
        <p:spPr>
          <a:xfrm>
            <a:off x="152400" y="2614612"/>
            <a:ext cx="1317625" cy="611981"/>
          </a:xfrm>
          <a:custGeom>
            <a:pathLst>
              <a:path extrusionOk="0" h="514" w="830">
                <a:moveTo>
                  <a:pt x="432" y="0"/>
                </a:moveTo>
                <a:lnTo>
                  <a:pt x="0" y="0"/>
                </a:lnTo>
                <a:lnTo>
                  <a:pt x="398" y="514"/>
                </a:lnTo>
                <a:lnTo>
                  <a:pt x="830" y="514"/>
                </a:lnTo>
                <a:lnTo>
                  <a:pt x="43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984250" y="2614612"/>
            <a:ext cx="1322387" cy="611981"/>
          </a:xfrm>
          <a:custGeom>
            <a:pathLst>
              <a:path extrusionOk="0" h="514" w="833">
                <a:moveTo>
                  <a:pt x="399" y="514"/>
                </a:moveTo>
                <a:lnTo>
                  <a:pt x="833" y="514"/>
                </a:lnTo>
                <a:lnTo>
                  <a:pt x="435" y="0"/>
                </a:lnTo>
                <a:lnTo>
                  <a:pt x="0" y="0"/>
                </a:lnTo>
                <a:lnTo>
                  <a:pt x="399" y="51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984250" y="4533900"/>
            <a:ext cx="1322387" cy="609600"/>
          </a:xfrm>
          <a:custGeom>
            <a:pathLst>
              <a:path extrusionOk="0" h="512" w="833">
                <a:moveTo>
                  <a:pt x="399" y="0"/>
                </a:moveTo>
                <a:lnTo>
                  <a:pt x="0" y="512"/>
                </a:ln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984250" y="3924300"/>
            <a:ext cx="1322387" cy="609600"/>
          </a:xfrm>
          <a:custGeom>
            <a:pathLst>
              <a:path extrusionOk="0" h="512" w="833">
                <a:moveTo>
                  <a:pt x="435" y="0"/>
                </a:moveTo>
                <a:lnTo>
                  <a:pt x="0" y="0"/>
                </a:lnTo>
                <a:lnTo>
                  <a:pt x="399" y="512"/>
                </a:lnTo>
                <a:lnTo>
                  <a:pt x="833" y="512"/>
                </a:lnTo>
                <a:lnTo>
                  <a:pt x="435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820863" y="3924300"/>
            <a:ext cx="1317625" cy="609600"/>
          </a:xfrm>
          <a:custGeom>
            <a:pathLst>
              <a:path extrusionOk="0" h="512" w="830">
                <a:moveTo>
                  <a:pt x="434" y="0"/>
                </a:moveTo>
                <a:lnTo>
                  <a:pt x="0" y="0"/>
                </a:lnTo>
                <a:lnTo>
                  <a:pt x="398" y="512"/>
                </a:lnTo>
                <a:lnTo>
                  <a:pt x="830" y="512"/>
                </a:lnTo>
                <a:lnTo>
                  <a:pt x="43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/>
          <p:nvPr/>
        </p:nvSpPr>
        <p:spPr>
          <a:xfrm>
            <a:off x="3175" y="6096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/>
          <p:nvPr/>
        </p:nvSpPr>
        <p:spPr>
          <a:xfrm>
            <a:off x="152400" y="1916906"/>
            <a:ext cx="1317625" cy="611981"/>
          </a:xfrm>
          <a:custGeom>
            <a:pathLst>
              <a:path extrusionOk="0" h="514" w="830">
                <a:moveTo>
                  <a:pt x="0" y="514"/>
                </a:moveTo>
                <a:lnTo>
                  <a:pt x="432" y="514"/>
                </a:lnTo>
                <a:lnTo>
                  <a:pt x="830" y="0"/>
                </a:lnTo>
                <a:lnTo>
                  <a:pt x="398" y="0"/>
                </a:lnTo>
                <a:lnTo>
                  <a:pt x="0" y="514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>
            <a:off x="984250" y="3226593"/>
            <a:ext cx="1322387" cy="609600"/>
          </a:xfrm>
          <a:custGeom>
            <a:pathLst>
              <a:path extrusionOk="0" h="512" w="833">
                <a:moveTo>
                  <a:pt x="0" y="512"/>
                </a:moveTo>
                <a:lnTo>
                  <a:pt x="435" y="512"/>
                </a:lnTo>
                <a:lnTo>
                  <a:pt x="833" y="0"/>
                </a:lnTo>
                <a:lnTo>
                  <a:pt x="399" y="0"/>
                </a:lnTo>
                <a:lnTo>
                  <a:pt x="0" y="512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1820863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4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3175" y="45339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3175" y="392430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8397875" y="2017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8397875" y="612225"/>
            <a:ext cx="746125" cy="607183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457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4648200" y="1200150"/>
            <a:ext cx="4038599" cy="3630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2800"/>
            </a:lvl1pPr>
            <a:lvl2pPr>
              <a:spcBef>
                <a:spcPts val="0"/>
              </a:spcBef>
              <a:defRPr sz="2400"/>
            </a:lvl2pPr>
            <a:lvl3pPr>
              <a:spcBef>
                <a:spcPts val="0"/>
              </a:spcBef>
              <a:defRPr sz="2000"/>
            </a:lvl3pPr>
            <a:lvl4pPr>
              <a:spcBef>
                <a:spcPts val="0"/>
              </a:spcBef>
              <a:defRPr sz="1800"/>
            </a:lvl4pPr>
            <a:lvl5pPr>
              <a:spcBef>
                <a:spcPts val="0"/>
              </a:spcBef>
              <a:defRPr sz="1800"/>
            </a:lvl5pPr>
            <a:lvl6pPr>
              <a:spcBef>
                <a:spcPts val="0"/>
              </a:spcBef>
              <a:defRPr sz="1800"/>
            </a:lvl6pPr>
            <a:lvl7pPr>
              <a:spcBef>
                <a:spcPts val="0"/>
              </a:spcBef>
              <a:defRPr sz="1800"/>
            </a:lvl7pPr>
            <a:lvl8pPr>
              <a:spcBef>
                <a:spcPts val="0"/>
              </a:spcBef>
              <a:defRPr sz="1800"/>
            </a:lvl8pPr>
            <a:lvl9pPr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56" name="Shape 56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" name="Shape 59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" type="body"/>
          </p:nvPr>
        </p:nvSpPr>
        <p:spPr>
          <a:xfrm>
            <a:off x="1574800" y="3320653"/>
            <a:ext cx="5486399" cy="513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74" name="Shape 74"/>
          <p:cNvSpPr/>
          <p:nvPr/>
        </p:nvSpPr>
        <p:spPr>
          <a:xfrm>
            <a:off x="3175" y="2614612"/>
            <a:ext cx="635000" cy="611981"/>
          </a:xfrm>
          <a:custGeom>
            <a:pathLst>
              <a:path extrusionOk="0" h="514" w="400">
                <a:moveTo>
                  <a:pt x="2" y="0"/>
                </a:moveTo>
                <a:lnTo>
                  <a:pt x="0" y="0"/>
                </a:lnTo>
                <a:lnTo>
                  <a:pt x="0" y="514"/>
                </a:lnTo>
                <a:lnTo>
                  <a:pt x="400" y="514"/>
                </a:lnTo>
                <a:lnTo>
                  <a:pt x="2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3175" y="3226593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152400" y="4533900"/>
            <a:ext cx="1317625" cy="609600"/>
          </a:xfrm>
          <a:custGeom>
            <a:pathLst>
              <a:path extrusionOk="0" h="512" w="830">
                <a:moveTo>
                  <a:pt x="398" y="0"/>
                </a:moveTo>
                <a:lnTo>
                  <a:pt x="0" y="512"/>
                </a:lnTo>
                <a:lnTo>
                  <a:pt x="432" y="512"/>
                </a:lnTo>
                <a:lnTo>
                  <a:pt x="830" y="0"/>
                </a:lnTo>
                <a:lnTo>
                  <a:pt x="39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152400" y="3924300"/>
            <a:ext cx="1317625" cy="609600"/>
          </a:xfrm>
          <a:custGeom>
            <a:pathLst>
              <a:path extrusionOk="0" h="512" w="830">
                <a:moveTo>
                  <a:pt x="398" y="512"/>
                </a:moveTo>
                <a:lnTo>
                  <a:pt x="830" y="512"/>
                </a:lnTo>
                <a:lnTo>
                  <a:pt x="432" y="0"/>
                </a:lnTo>
                <a:lnTo>
                  <a:pt x="0" y="0"/>
                </a:lnTo>
                <a:lnTo>
                  <a:pt x="398" y="51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7415211" y="0"/>
            <a:ext cx="1555750" cy="612226"/>
          </a:xfrm>
          <a:custGeom>
            <a:pathLst>
              <a:path extrusionOk="0" h="607" w="980">
                <a:moveTo>
                  <a:pt x="510" y="607"/>
                </a:moveTo>
                <a:lnTo>
                  <a:pt x="980" y="0"/>
                </a:lnTo>
                <a:lnTo>
                  <a:pt x="470" y="0"/>
                </a:lnTo>
                <a:lnTo>
                  <a:pt x="0" y="607"/>
                </a:lnTo>
                <a:lnTo>
                  <a:pt x="510" y="607"/>
                </a:lnTo>
                <a:lnTo>
                  <a:pt x="510" y="607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8397875" y="1310183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8397875" y="1920392"/>
            <a:ext cx="746125" cy="610209"/>
          </a:xfrm>
          <a:custGeom>
            <a:pathLst>
              <a:path extrusionOk="0" h="605" w="470">
                <a:moveTo>
                  <a:pt x="0" y="0"/>
                </a:moveTo>
                <a:lnTo>
                  <a:pt x="470" y="605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7415211" y="612225"/>
            <a:ext cx="1555750" cy="610209"/>
          </a:xfrm>
          <a:custGeom>
            <a:pathLst>
              <a:path extrusionOk="0" h="605" w="980">
                <a:moveTo>
                  <a:pt x="510" y="0"/>
                </a:moveTo>
                <a:lnTo>
                  <a:pt x="980" y="605"/>
                </a:lnTo>
                <a:lnTo>
                  <a:pt x="470" y="605"/>
                </a:lnTo>
                <a:lnTo>
                  <a:pt x="0" y="0"/>
                </a:lnTo>
                <a:lnTo>
                  <a:pt x="510" y="0"/>
                </a:lnTo>
                <a:lnTo>
                  <a:pt x="51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r="100%" t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3200">
                <a:solidFill>
                  <a:schemeClr val="lt1"/>
                </a:solidFill>
              </a:defRPr>
            </a:lvl1pPr>
            <a:lvl2pPr>
              <a:spcBef>
                <a:spcPts val="560"/>
              </a:spcBef>
              <a:buClr>
                <a:schemeClr val="lt1"/>
              </a:buClr>
              <a:buSzPct val="100000"/>
              <a:defRPr sz="28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4pPr>
            <a:lvl5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5pPr>
            <a:lvl6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6pPr>
            <a:lvl7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7pPr>
            <a:lvl8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8pPr>
            <a:lvl9pPr>
              <a:spcBef>
                <a:spcPts val="400"/>
              </a:spcBef>
              <a:buClr>
                <a:schemeClr val="lt1"/>
              </a:buClr>
              <a:buSzPct val="100000"/>
              <a:defRPr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x="0" y="0"/>
            <a:ext cx="3135299" cy="51434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" name="Shape 8"/>
          <p:cNvSpPr/>
          <p:nvPr/>
        </p:nvSpPr>
        <p:spPr>
          <a:xfrm>
            <a:off x="3175" y="4533900"/>
            <a:ext cx="635000" cy="609600"/>
          </a:xfrm>
          <a:custGeom>
            <a:pathLst>
              <a:path extrusionOk="0" h="512" w="400">
                <a:moveTo>
                  <a:pt x="400" y="0"/>
                </a:moveTo>
                <a:lnTo>
                  <a:pt x="0" y="0"/>
                </a:lnTo>
                <a:lnTo>
                  <a:pt x="0" y="512"/>
                </a:lnTo>
                <a:lnTo>
                  <a:pt x="2" y="512"/>
                </a:lnTo>
                <a:lnTo>
                  <a:pt x="4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>
            <a:off x="3175" y="3924300"/>
            <a:ext cx="635000" cy="609600"/>
          </a:xfrm>
          <a:custGeom>
            <a:pathLst>
              <a:path extrusionOk="0" h="512" w="400">
                <a:moveTo>
                  <a:pt x="400" y="512"/>
                </a:moveTo>
                <a:lnTo>
                  <a:pt x="2" y="0"/>
                </a:lnTo>
                <a:lnTo>
                  <a:pt x="0" y="0"/>
                </a:lnTo>
                <a:lnTo>
                  <a:pt x="0" y="512"/>
                </a:lnTo>
                <a:lnTo>
                  <a:pt x="400" y="51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>
            <a:off x="8397875" y="2017"/>
            <a:ext cx="746125" cy="610209"/>
          </a:xfrm>
          <a:custGeom>
            <a:pathLst>
              <a:path extrusionOk="0" h="605" w="470">
                <a:moveTo>
                  <a:pt x="470" y="0"/>
                </a:moveTo>
                <a:lnTo>
                  <a:pt x="0" y="605"/>
                </a:lnTo>
                <a:lnTo>
                  <a:pt x="470" y="605"/>
                </a:lnTo>
                <a:lnTo>
                  <a:pt x="47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8397875" y="612225"/>
            <a:ext cx="746125" cy="607183"/>
          </a:xfrm>
          <a:custGeom>
            <a:pathLst>
              <a:path extrusionOk="0" h="602" w="470">
                <a:moveTo>
                  <a:pt x="0" y="0"/>
                </a:moveTo>
                <a:lnTo>
                  <a:pt x="470" y="602"/>
                </a:lnTo>
                <a:lnTo>
                  <a:pt x="47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pt-BR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332500" y="473825"/>
            <a:ext cx="8678400" cy="2884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457200" marL="182880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0" marL="0" rtl="0" algn="ctr">
              <a:spcBef>
                <a:spcPts val="0"/>
              </a:spcBef>
              <a:buNone/>
            </a:pPr>
            <a:r>
              <a:rPr lang="pt-BR"/>
              <a:t>Criptografia Quântica</a:t>
            </a:r>
          </a:p>
          <a:p>
            <a:pPr indent="0" marL="0" rtl="0" algn="ctr">
              <a:spcBef>
                <a:spcPts val="0"/>
              </a:spcBef>
              <a:buNone/>
            </a:pPr>
            <a:r>
              <a:rPr lang="pt-BR"/>
              <a:t>Universidade Federal Do Rio de Janeiro</a:t>
            </a:r>
          </a:p>
          <a:p>
            <a:pPr indent="0" marL="0" algn="ctr">
              <a:spcBef>
                <a:spcPts val="0"/>
              </a:spcBef>
              <a:buNone/>
            </a:pPr>
            <a:r>
              <a:rPr lang="pt-BR"/>
              <a:t>Redes de Computadores I - 2015/1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58725" y="3514375"/>
            <a:ext cx="8678400" cy="14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pt-BR" sz="1800">
                <a:solidFill>
                  <a:srgbClr val="FFFFFF"/>
                </a:solidFill>
              </a:rPr>
              <a:t>Autores:</a:t>
            </a:r>
          </a:p>
          <a:p>
            <a:pPr rtl="0" algn="ctr">
              <a:spcBef>
                <a:spcPts val="0"/>
              </a:spcBef>
              <a:buNone/>
            </a:pPr>
            <a:r>
              <a:rPr lang="pt-BR" sz="1800">
                <a:solidFill>
                  <a:srgbClr val="FFFFFF"/>
                </a:solidFill>
              </a:rPr>
              <a:t>Eric Reis Figueiredo </a:t>
            </a:r>
          </a:p>
          <a:p>
            <a:pPr rtl="0" algn="ctr">
              <a:spcBef>
                <a:spcPts val="0"/>
              </a:spcBef>
              <a:buNone/>
            </a:pPr>
            <a:r>
              <a:rPr lang="pt-BR" sz="1800">
                <a:solidFill>
                  <a:srgbClr val="FFFFFF"/>
                </a:solidFill>
              </a:rPr>
              <a:t>Pamela Tabak </a:t>
            </a:r>
          </a:p>
          <a:p>
            <a:pPr algn="ctr">
              <a:spcBef>
                <a:spcPts val="0"/>
              </a:spcBef>
              <a:buNone/>
            </a:pPr>
            <a:r>
              <a:rPr lang="pt-BR" sz="1800">
                <a:solidFill>
                  <a:srgbClr val="FFFFFF"/>
                </a:solidFill>
              </a:rPr>
              <a:t>Pedro Santos Eusébio</a:t>
            </a:r>
            <a:r>
              <a:rPr lang="pt-BR" sz="1800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Perguntas</a:t>
            </a:r>
          </a:p>
        </p:txBody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407325" y="950775"/>
            <a:ext cx="8229600" cy="456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/>
              <a:t>3)A Distribuição Quântica de Chaves Secretas é de fato 100% segura?</a:t>
            </a:r>
          </a:p>
          <a:p>
            <a:pPr indent="457200" algn="just">
              <a:spcBef>
                <a:spcPts val="0"/>
              </a:spcBef>
              <a:buNone/>
            </a:pPr>
            <a:r>
              <a:rPr b="1" lang="pt-BR" sz="2000"/>
              <a:t>R</a:t>
            </a:r>
            <a:r>
              <a:rPr lang="pt-BR" sz="2000"/>
              <a:t>: Infelizmente, não. A probabilidade é muito (muito mesmo) baixa, mas nossa intrusa, Trudy, pode ter acesso a chave final decidida entre Bob e Alice. Como? Vamos supor que Alice e Bob estão utilizando o protocolo BB84. Trudy, além de precisar ter acesso aos fótons enviados por Alice e às mensagens trocadas entre Bob e Alice (Bob envia quais bases escolheu e Alice responde quais ele acertou, isto é, quais ele escolheu igual a ela), precisaria acertar a escolha de TODAS as bases que Bob acertou, isto é, para as bases que Bob acertou, Trudy precisaria ter usado as mesmas. Improvável, mas não impossível. Seria muita sorte.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Perguntas</a:t>
            </a:r>
          </a:p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457200" y="120847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pt-BR" sz="2000"/>
              <a:t>4) Qual o grande diferencial da criptografia quântica em relação à criptografia assimétrica?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457200"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pt-BR" sz="2000"/>
              <a:t>R</a:t>
            </a:r>
            <a:r>
              <a:rPr lang="pt-BR" sz="2000"/>
              <a:t>: A criptografia assimétrica necessita um par de chaves, a pública e a privada, para funcionar. Além disso, ela precisa de uma maneira confiável de distribuir as chaves públicas, isto é, garantir a autenticidade delas. Já a criptografia quântica não tem esse problema por só precisar de uma chave secreta e por esta ser compartilhada entre os protagonistas da troca de mensagens.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Perguntas</a:t>
            </a:r>
          </a:p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/>
              <a:t>5) Quais são as principais diferenças entre a criptografia pós-quântica e a criptografia quântica ?</a:t>
            </a:r>
          </a:p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pt-BR" sz="2000"/>
              <a:t>	R: </a:t>
            </a:r>
            <a:r>
              <a:rPr lang="pt-BR" sz="2000"/>
              <a:t>A criptografia quântica utiliza  princípios quânticos para poder criar um sistema de distribuição de chaves secretas, além de utilizar equipamentos específicos e de necessitar de uma rede de fibras óticas. Já a criptografia pós-quântica utiliza operações matemáticas para criptografar mensagens e gerar chaves publicas e privadas e não faz-se necessário a utilização de nenhum equipamento especifico.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Conclusão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/>
              <a:t>A partir deste trabalho, pudemos entender não só como a criptografia quântica e a distribuição quântica de chaves secretas funciona, mas também entender o quão poderosa essas ferramentas são.</a:t>
            </a:r>
          </a:p>
          <a:p>
            <a:pPr indent="4572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pt-BR" sz="2000"/>
              <a:t>Em um mundo onde 3 bilhões de pessoas estão conectadas a rede (em 2015), é difícil pensar em um modo de proteger determinadas informações de “caírem nas mãos erradas”, como códigos para o lançamento de mísseis, por exemplo. A criptografia quântica fica como promessa de mudar o panorama de segurança mundial, ganhando mais espaço, preenchendo os espaços deixados pela criptografia clássica.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Criptografia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28500" y="1213700"/>
            <a:ext cx="8358299" cy="310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O que é?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Simétrica x Assimétrica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Funções Resumo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Distribuição de Chaves Pública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Computação Quântica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Princípios da Mecânica Quântica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Características da luz (ondulatória e corpuscular)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Polarização da luz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Cbits vs. Qbits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Cbits, Qbits, suas representações e interpretações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Uma pequena comparação entre Cbits e Qbits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A extração de informação em Qbits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Criptografia Quântica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202600" y="1009675"/>
            <a:ext cx="8229600" cy="665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Protocolo BB84 (Quantum Key Distribution)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6616950" y="4238325"/>
            <a:ext cx="2485499" cy="8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6125" y="1481850"/>
            <a:ext cx="5691226" cy="3318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572100" y="4752225"/>
            <a:ext cx="7999799" cy="3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>
                <a:solidFill>
                  <a:srgbClr val="FFFFFF"/>
                </a:solidFill>
              </a:rPr>
              <a:t>(Imagem retirada do livro Computer Networks, escrito por Andrew S. Tanenbaum, página 551)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Criptografia Quântica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Protocolo Head or Tails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0775" y="1820700"/>
            <a:ext cx="6553200" cy="31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Criptografia Quântica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Desafios em Comunicações Quânticas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Aplicações e Exemplos: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Tokio QKD Network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Votação Ultra Segura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Comunicações Seguras no Espaço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Criptografia Pós-Quântica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O que é?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Código Corretor de Erros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Criptografia McEliece</a:t>
            </a:r>
          </a:p>
          <a:p>
            <a:pPr indent="-355600" lvl="1" marL="9144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➢"/>
            </a:pPr>
            <a:r>
              <a:rPr lang="pt-BR" sz="2000"/>
              <a:t>Criptossistema de Niederreiter</a:t>
            </a:r>
          </a:p>
          <a:p>
            <a:pPr indent="-355600" lvl="0" marL="4572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Criptografia Multivariada</a:t>
            </a:r>
          </a:p>
          <a:p>
            <a:pPr indent="-355600" lvl="0" marL="4572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❖"/>
            </a:pPr>
            <a:r>
              <a:rPr lang="pt-BR" sz="2000"/>
              <a:t>Comparação com a Criptografia Quântica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pt-BR"/>
              <a:t>Perguntas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457200" y="1200150"/>
            <a:ext cx="8229600" cy="3630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2000"/>
              <a:t> 1) De que modo a mecânica quântica influenciou no desenvolvimento da criptografia quântica?</a:t>
            </a:r>
          </a:p>
          <a:p>
            <a:pPr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b="1" lang="pt-BR" sz="2000"/>
              <a:t>	R: </a:t>
            </a:r>
            <a:r>
              <a:rPr lang="pt-BR" sz="2000"/>
              <a:t>A criptografia quântica se baseia na ideia de enviar fótons de uma pessoa para a outra. Isso só foi possível devido ao avanço na mecânica quântica, que introduziu o modelo particular da luz, modelo em que a luz é caracterizada como partícula, ou seja, ela é composta por partículas sem massa conhecidas como fótons.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357450" y="11769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pt-BR" sz="2000"/>
              <a:t>2)A computação quântica é necessária para a Distribuição Quântica de Chaves Secretas?</a:t>
            </a:r>
          </a:p>
          <a:p>
            <a:pPr algn="just">
              <a:spcBef>
                <a:spcPts val="0"/>
              </a:spcBef>
              <a:buNone/>
            </a:pPr>
            <a:r>
              <a:rPr b="1" lang="pt-BR" sz="2000"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r>
              <a:rPr b="1" lang="pt-BR" sz="2000"/>
              <a:t>R</a:t>
            </a:r>
            <a:r>
              <a:rPr lang="pt-BR" sz="2000"/>
              <a:t>: Não, não é. Como vimos ao longo desse trabalho, a distribuição quântica de chaves secretas apesar de utilizar alguns dos princípios da mecânica quântica e os Qbits, ela conseguiu se tornar viável, isto é, existir em escala comercial, muito antes da computação quântica ter apresentado seu primeiro modelo comercial. Sendo assim, fica evidente que a distribuição quântica de chaves secretas não depende da computação quântica.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x="457200" y="205978"/>
            <a:ext cx="687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t-BR"/>
              <a:t>Perguntas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ste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