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2" Type="http://schemas.openxmlformats.org/officeDocument/2006/relationships/slide" Target="slides/slide7.xml"/><Relationship Id="rId2" Type="http://schemas.openxmlformats.org/officeDocument/2006/relationships/presProps" Target="presProps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 rot="10800000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2393175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 rot="10800000">
            <a:off x="0" y="2983958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 flipH="1" rot="10800000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flipH="1">
            <a:off x="4526627" y="3820834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 rot="10800000">
            <a:off x="4526627" y="4411617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8.jp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2" Type="http://schemas.openxmlformats.org/officeDocument/2006/relationships/hyperlink" Target="http://www.wordstream.com/articles/google-privacy-internet-privacy" TargetMode="External"/><Relationship Id="rId13" Type="http://schemas.openxmlformats.org/officeDocument/2006/relationships/hyperlink" Target="http://www.economist.com/news/business/21602239-european-court-justice-forces-google-remove-links-some-personal-information-cu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mbito-juridico.com.br/site/index.php?n_link=revista_artigos_leitura&amp;artigo_id=7967" TargetMode="External"/><Relationship Id="rId10" Type="http://schemas.openxmlformats.org/officeDocument/2006/relationships/hyperlink" Target="https://www.privateinternetaccess.com/pages/how-it-works/" TargetMode="External"/><Relationship Id="rId3" Type="http://schemas.openxmlformats.org/officeDocument/2006/relationships/hyperlink" Target="http://pt.wikipedia.org/wiki/Privacidade" TargetMode="External"/><Relationship Id="rId11" Type="http://schemas.openxmlformats.org/officeDocument/2006/relationships/hyperlink" Target="http://www.cnet.com/news/want-cheaper-wireless-service-patience-is-a-virtue/" TargetMode="External"/><Relationship Id="rId9" Type="http://schemas.openxmlformats.org/officeDocument/2006/relationships/hyperlink" Target="http://www.nytimes.com/2014/07/03/world/privacy-board-backs-nsa-program-that-taps-internet-in-us.html?_r=0" TargetMode="External"/><Relationship Id="rId6" Type="http://schemas.openxmlformats.org/officeDocument/2006/relationships/hyperlink" Target="http://www.wired.com/2015/01/privacy-and-security-in-the-internet-age/" TargetMode="External"/><Relationship Id="rId5" Type="http://schemas.openxmlformats.org/officeDocument/2006/relationships/hyperlink" Target="http://www.alunos.dcc.fc.up.pt/~c0116027/internet_privacy.html" TargetMode="External"/><Relationship Id="rId8" Type="http://schemas.openxmlformats.org/officeDocument/2006/relationships/hyperlink" Target="https://www.eff.org/nsa-spying" TargetMode="External"/><Relationship Id="rId7" Type="http://schemas.openxmlformats.org/officeDocument/2006/relationships/hyperlink" Target="http://www.theguardian.com/world/2013/sep/24/brazil-president-un-speech-nsa-surveillance" TargetMode="Externa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6.jp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pn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jp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jp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3.jpg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9.jp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Privacidade</a:t>
            </a:r>
          </a:p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1800"/>
              <a:t>Por Bruno, Gabriel e Roberto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Perguntas e respostas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259550" y="1436650"/>
            <a:ext cx="8427299" cy="3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592D50"/>
              </a:buClr>
              <a:buSzPct val="100000"/>
              <a:buFont typeface="Arial"/>
              <a:buChar char="●"/>
            </a:pPr>
            <a:r>
              <a:rPr lang="pt-BR" sz="2400">
                <a:solidFill>
                  <a:srgbClr val="592D50"/>
                </a:solidFill>
              </a:rPr>
              <a:t>O que é privacidade?</a:t>
            </a:r>
          </a:p>
          <a:p>
            <a:pPr indent="-381000" lvl="0" marL="457200" rtl="0">
              <a:spcBef>
                <a:spcPts val="0"/>
              </a:spcBef>
              <a:buClr>
                <a:srgbClr val="592D50"/>
              </a:buClr>
              <a:buSzPct val="100000"/>
              <a:buFont typeface="Arial"/>
              <a:buChar char="●"/>
            </a:pPr>
            <a:r>
              <a:rPr lang="pt-BR" sz="2400">
                <a:solidFill>
                  <a:srgbClr val="592D50"/>
                </a:solidFill>
              </a:rPr>
              <a:t>Como garantir privacidade na internet?</a:t>
            </a:r>
          </a:p>
          <a:p>
            <a:pPr indent="-381000" lvl="0" marL="457200" rtl="0">
              <a:spcBef>
                <a:spcPts val="0"/>
              </a:spcBef>
              <a:buClr>
                <a:srgbClr val="592D50"/>
              </a:buClr>
              <a:buSzPct val="100000"/>
              <a:buFont typeface="Arial"/>
              <a:buChar char="●"/>
            </a:pPr>
            <a:r>
              <a:rPr lang="pt-BR" sz="2400">
                <a:solidFill>
                  <a:srgbClr val="592D50"/>
                </a:solidFill>
              </a:rPr>
              <a:t>Como os governos lidam com a questão da privacidade?</a:t>
            </a:r>
          </a:p>
          <a:p>
            <a:pPr indent="-381000" lvl="0" marL="457200" rtl="0">
              <a:spcBef>
                <a:spcPts val="0"/>
              </a:spcBef>
              <a:buClr>
                <a:srgbClr val="592D50"/>
              </a:buClr>
              <a:buSzPct val="100000"/>
              <a:buFont typeface="Arial"/>
              <a:buChar char="●"/>
            </a:pPr>
            <a:r>
              <a:rPr lang="pt-BR" sz="2400">
                <a:solidFill>
                  <a:srgbClr val="592D50"/>
                </a:solidFill>
              </a:rPr>
              <a:t>O que o bitcoin tem a ver com a privacidade?</a:t>
            </a:r>
          </a:p>
          <a:p>
            <a:pPr indent="-381000" lvl="0" marL="457200">
              <a:spcBef>
                <a:spcPts val="0"/>
              </a:spcBef>
              <a:buClr>
                <a:srgbClr val="592D50"/>
              </a:buClr>
              <a:buSzPct val="100000"/>
              <a:buFont typeface="Arial"/>
              <a:buChar char="●"/>
            </a:pPr>
            <a:r>
              <a:rPr lang="pt-BR" sz="2400">
                <a:solidFill>
                  <a:srgbClr val="592D50"/>
                </a:solidFill>
              </a:rPr>
              <a:t>O que esperar da privacidade no futuro?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Perguntas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8050" y="1399300"/>
            <a:ext cx="3487900" cy="348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Referências bibliográficas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45720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pt-BR" sz="12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http://pt.wikipedia.org/wiki/Privacidade</a:t>
            </a:r>
          </a:p>
          <a:p>
            <a:pPr indent="0" lvl="0" marL="45720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pt-BR" sz="12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http://www.ambito-juridico.com.br/site/index.php?n_link=revista_artigos_leitura&amp;artigo_id=7967</a:t>
            </a:r>
          </a:p>
          <a:p>
            <a:pPr indent="0" lvl="0" marL="45720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pt-BR" sz="12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http://www.alunos.dcc.fc.up.pt/~c0116027/internet_privacy.html</a:t>
            </a:r>
          </a:p>
          <a:p>
            <a:pPr indent="0" lvl="0" marL="45720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pt-BR" sz="12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http://www.wired.com/2015/01/privacy-and-security-in-the-internet-age/</a:t>
            </a:r>
          </a:p>
          <a:p>
            <a:pPr indent="0" lvl="0" marL="45720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pt-BR" sz="12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http://www.theguardian.com/world/2013/sep/24/brazil-president-un-speech-nsa-surveillance</a:t>
            </a:r>
          </a:p>
          <a:p>
            <a:pPr indent="0" lvl="0" marL="45720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pt-BR" sz="12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https://www.eff.org/nsa-spying</a:t>
            </a:r>
          </a:p>
          <a:p>
            <a:pPr indent="0" lvl="0" marL="45720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pt-BR" sz="12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http://www.nytimes.com/2014/07/03/world/privacy-board-backs-nsa-program-that-taps-internet-in-us.html?_r=0</a:t>
            </a:r>
          </a:p>
          <a:p>
            <a:pPr indent="0" lvl="0" marL="45720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pt-BR" sz="12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https://www.privateinternetaccess.com/pages/how-it-works/</a:t>
            </a:r>
          </a:p>
          <a:p>
            <a:pPr indent="0" lvl="0" marL="45720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pt-BR" sz="12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http://www.cnet.com/news/want-cheaper-wireless-service-patience-is-a-virtue/</a:t>
            </a:r>
          </a:p>
          <a:p>
            <a:pPr indent="0" lvl="0" marL="45720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pt-BR" sz="12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12"/>
              </a:rPr>
              <a:t>http://www.wordstream.com/articles/google-privacy-internet-privacy</a:t>
            </a:r>
          </a:p>
          <a:p>
            <a:pPr indent="0" lvl="0" marL="45720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pt-BR" sz="12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13"/>
              </a:rPr>
              <a:t>http://www.economist.com/news/business/21602239-european-court-justice-forces-google-remove-links-some-personal-information-cut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Agradecimento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1400" y="1171925"/>
            <a:ext cx="5992599" cy="397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O que é privacidade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90850" y="1602462"/>
            <a:ext cx="2962275" cy="28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O que é privacidade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1642050" y="1692000"/>
            <a:ext cx="5859899" cy="1759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accent1"/>
              </a:buClr>
              <a:buSzPct val="100000"/>
              <a:buFont typeface="Georgia"/>
              <a:buChar char="✓"/>
            </a:pPr>
            <a:r>
              <a:rPr lang="pt-BR">
                <a:solidFill>
                  <a:schemeClr val="accent1"/>
                </a:solidFill>
              </a:rPr>
              <a:t>Direito de não ser monitorado</a:t>
            </a:r>
          </a:p>
          <a:p>
            <a:pPr indent="-419100" lvl="0" marL="457200" rtl="0">
              <a:spcBef>
                <a:spcPts val="0"/>
              </a:spcBef>
              <a:buClr>
                <a:schemeClr val="accent1"/>
              </a:buClr>
              <a:buSzPct val="100000"/>
              <a:buFont typeface="Georgia"/>
              <a:buChar char="✓"/>
            </a:pPr>
            <a:r>
              <a:rPr lang="pt-BR">
                <a:solidFill>
                  <a:schemeClr val="accent1"/>
                </a:solidFill>
              </a:rPr>
              <a:t>Direito de não ser registrado</a:t>
            </a:r>
          </a:p>
          <a:p>
            <a:pPr indent="-419100" lvl="0" marL="457200" rtl="0">
              <a:spcBef>
                <a:spcPts val="0"/>
              </a:spcBef>
              <a:buClr>
                <a:schemeClr val="accent1"/>
              </a:buClr>
              <a:buSzPct val="100000"/>
              <a:buFont typeface="Georgia"/>
              <a:buChar char="✓"/>
            </a:pPr>
            <a:r>
              <a:rPr lang="pt-BR">
                <a:solidFill>
                  <a:schemeClr val="accent1"/>
                </a:solidFill>
              </a:rPr>
              <a:t>Direito de não ser reconhecido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Privacidade no dia a dia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02625" y="1669400"/>
            <a:ext cx="5686425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3600"/>
              <a:t>Governo e grandes corporações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5325" y="1159150"/>
            <a:ext cx="6398675" cy="398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Privacidade e o dinheiro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1447150"/>
            <a:ext cx="3660050" cy="3696349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4241750" y="1482650"/>
            <a:ext cx="4481699" cy="3436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65225" y="2477737"/>
            <a:ext cx="4800600" cy="271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Bitcoin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1626775"/>
            <a:ext cx="60960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O amanhã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0750" y="1477637"/>
            <a:ext cx="4762500" cy="357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Considerações finais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0162" y="1551100"/>
            <a:ext cx="5063674" cy="3592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