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Slide de título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280"/>
              </a:spcBef>
              <a:buClr>
                <a:schemeClr val="accent5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280"/>
              </a:spcBef>
              <a:buClr>
                <a:schemeClr val="accent2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280"/>
              </a:spcBef>
              <a:buClr>
                <a:schemeClr val="accent3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28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e texto vertical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 rot="5400000">
            <a:off x="1866899" y="190500"/>
            <a:ext cx="4800600" cy="761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e texto verticai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e conteúdo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Cabeçalho da Seçã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9E9C97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uas Partes de Conteúdo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4196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m branco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ção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4196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4196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omente títul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údo com Legenda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04801" y="5495544"/>
            <a:ext cx="7772400" cy="5943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04798" y="60960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304800" y="381000"/>
            <a:ext cx="7772400" cy="4942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rtl="0" algn="l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106680" marL="640080" rtl="0" algn="l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indent="-116839" marL="1005839" rtl="0" algn="l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indent="-137160" marL="1280160" rtl="0" algn="l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indent="-144780" marL="1554480" rtl="0" algn="l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indent="-99060" marL="173736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4139" marL="1920240" rtl="0" algn="l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indent="-96520" marL="2103120" rtl="0" algn="l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indent="-101600" marL="2286000" rtl="0" algn="l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m com Legenda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01752" y="5495278"/>
            <a:ext cx="7772400" cy="5946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/>
          <p:nvPr>
            <p:ph idx="2" type="pic"/>
          </p:nvPr>
        </p:nvSpPr>
        <p:spPr>
          <a:xfrm>
            <a:off x="0" y="0"/>
            <a:ext cx="8458200" cy="5486399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ctr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  <p:sp>
        <p:nvSpPr>
          <p:cNvPr id="68" name="Shape 68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ADAD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marL="342900" marR="0" rtl="0" algn="l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106680" marL="640080" marR="0" rtl="0" algn="l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indent="-116839" marL="1005839" marR="0" rtl="0" algn="l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indent="-137160" marL="1280160" marR="0" rtl="0" algn="l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indent="-144780" marL="1554480" marR="0" rtl="0" algn="l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indent="-99060" marL="1737360" marR="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4139" marL="1920240" marR="0" rtl="0" algn="l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indent="-96520" marL="2103120" marR="0" rtl="0" algn="l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indent="-101600" marL="2286000" marR="0" rtl="0" algn="l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8458200" y="0"/>
            <a:ext cx="68579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/>
          <p:nvPr/>
        </p:nvSpPr>
        <p:spPr>
          <a:xfrm>
            <a:off x="8458200" y="5486400"/>
            <a:ext cx="685799" cy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>
            <a:lvl1pPr indent="0" marL="0" marR="0" rtl="0" algn="ctr">
              <a:spcBef>
                <a:spcPts val="0"/>
              </a:spcBef>
              <a:buNone/>
              <a:defRPr b="0" baseline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  <p:sp>
        <p:nvSpPr>
          <p:cNvPr id="10" name="Shape 10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0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03.png"/><Relationship Id="rId3" Type="http://schemas.openxmlformats.org/officeDocument/2006/relationships/image" Target="../media/image04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2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1" lang="pt-BR" sz="6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Firewalls</a:t>
            </a:r>
            <a:br>
              <a:rPr b="0" baseline="0" i="0" lang="pt-BR" sz="6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</a:p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pt-BR" sz="1800" u="none" cap="none" strike="noStrike">
                <a:solidFill>
                  <a:srgbClr val="9E9C97"/>
                </a:solidFill>
                <a:latin typeface="Calibri"/>
                <a:ea typeface="Calibri"/>
                <a:cs typeface="Calibri"/>
                <a:sym typeface="Calibri"/>
              </a:rPr>
              <a:t>UFRJ – UNIVERSIDADE FEDERAL DO RIO DE JANEIRO</a:t>
            </a:r>
          </a:p>
          <a:p>
            <a:pPr indent="0" lvl="0" marL="0" marR="0" rtl="0" algn="l">
              <a:spcBef>
                <a:spcPts val="3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pt-BR" sz="1800" u="none" cap="none" strike="noStrike">
                <a:solidFill>
                  <a:srgbClr val="9E9C97"/>
                </a:solidFill>
                <a:latin typeface="Calibri"/>
                <a:ea typeface="Calibri"/>
                <a:cs typeface="Calibri"/>
                <a:sym typeface="Calibri"/>
              </a:rPr>
              <a:t>Alunos: Andréa Doreste, Brian Confessor e Igor Amaral</a:t>
            </a:r>
          </a:p>
          <a:p>
            <a:pPr indent="0" lvl="0" marL="0" marR="0" rtl="0" algn="l">
              <a:spcBef>
                <a:spcPts val="3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pt-BR" sz="1800" u="none" cap="none" strike="noStrike">
                <a:solidFill>
                  <a:srgbClr val="9E9C97"/>
                </a:solidFill>
                <a:latin typeface="Calibri"/>
                <a:ea typeface="Calibri"/>
                <a:cs typeface="Calibri"/>
                <a:sym typeface="Calibri"/>
              </a:rPr>
              <a:t>EEL878 – Redes de Computadores I</a:t>
            </a:r>
          </a:p>
          <a:p>
            <a:pPr indent="0" lvl="0" marL="0" marR="0" rtl="0" algn="l">
              <a:spcBef>
                <a:spcPts val="3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pt-BR" sz="1800" u="none" cap="none" strike="noStrike">
                <a:solidFill>
                  <a:srgbClr val="9E9C97"/>
                </a:solidFill>
                <a:latin typeface="Calibri"/>
                <a:ea typeface="Calibri"/>
                <a:cs typeface="Calibri"/>
                <a:sym typeface="Calibri"/>
              </a:rPr>
              <a:t>Prof. Otto Muniz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Filtro de Aplicações Com Controle de Estados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 a conexão entre dois 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hosts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início ao fim, e leva em conta a origem da interação entre eles.</a:t>
            </a:r>
          </a:p>
          <a:p>
            <a:pPr indent="-457200" lvl="0" marL="457200" marR="0" rtl="0" algn="l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 permitir que um pacote entre sem que seu endereço IP esteja na política de segurança do 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firewall.</a:t>
            </a:r>
          </a:p>
          <a:p>
            <a:pPr indent="-457200" lvl="0" marL="457200" marR="0" rtl="0" algn="l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 ser mais lento que o Filtro de Aplicações puro.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5387" y="1795462"/>
            <a:ext cx="6753225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Proxy </a:t>
            </a:r>
            <a:r>
              <a:rPr i="1" lang="pt-BR" sz="460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</a:t>
            </a: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irewall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19100" lvl="0" marL="457200" marR="0" rtl="0" algn="l">
              <a:spcBef>
                <a:spcPts val="0"/>
              </a:spcBef>
              <a:buClr>
                <a:srgbClr val="A9A57C"/>
              </a:buClr>
              <a:buSzPct val="83333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 a intermediação de um servidor 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proxy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o monitoramento de tráfego de um 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spcBef>
                <a:spcPts val="0"/>
              </a:spcBef>
              <a:buClr>
                <a:srgbClr val="A9A57C"/>
              </a:buClr>
              <a:buSzPct val="83333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Possui um nível adicional de inspeção, procurando ameaças na camada de aplicação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DMZ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DMZ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é DMZ?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que usar DMZ?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Arquitetura de DMZ</a:t>
            </a:r>
          </a:p>
          <a:p>
            <a:pPr indent="-233680" lvl="1" marL="640080" marR="0" rtl="0" algn="l">
              <a:spcBef>
                <a:spcPts val="7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 </a:t>
            </a:r>
            <a:r>
              <a:rPr b="0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</a:p>
          <a:p>
            <a:pPr indent="-233680" lvl="1" marL="640080" marR="0" rtl="0" algn="l">
              <a:spcBef>
                <a:spcPts val="7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Dual </a:t>
            </a:r>
            <a:r>
              <a:rPr b="0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Single </a:t>
            </a: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 </a:t>
            </a: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vs Dual </a:t>
            </a: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</a:t>
            </a:r>
          </a:p>
        </p:txBody>
      </p:sp>
      <p:pic>
        <p:nvPicPr>
          <p:cNvPr id="165" name="Shape 16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659856"/>
            <a:ext cx="36576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19600" y="2659856"/>
            <a:ext cx="365760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742150" y="5031175"/>
            <a:ext cx="7659600" cy="116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POLÍTICAS DE SEGURANÇA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722312" y="2707412"/>
            <a:ext cx="61356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460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Políticas de Segurança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 algn="just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Conjunto de Regras e regulamentos de uma rede.</a:t>
            </a:r>
          </a:p>
          <a:p>
            <a:pPr indent="-457200" lvl="0" marL="457200" rtl="0" algn="just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regras do 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devem estar de acordo com a política de segurança da organização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457200" lvl="0" marL="457200" algn="just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Estão em constante evolução e devem ser sempre revisadas.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2496500" y="3289500"/>
            <a:ext cx="8458800" cy="9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337" y="2214562"/>
            <a:ext cx="7553325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742150" y="5266100"/>
            <a:ext cx="7659600" cy="116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LIMITAÇÕES DO </a:t>
            </a:r>
            <a:r>
              <a:rPr b="1" baseline="0" i="1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722312" y="3632587"/>
            <a:ext cx="61356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54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Sumário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</a:t>
            </a:r>
            <a:r>
              <a:rPr b="1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DMZ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Políticas de Segurança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Limitações do </a:t>
            </a:r>
            <a:r>
              <a:rPr b="1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 e Perguntas</a:t>
            </a: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Limitações do </a:t>
            </a: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just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impede ataques originados e destinados a rede interna;</a:t>
            </a:r>
          </a:p>
          <a:p>
            <a:pPr indent="-228600" lvl="0" marL="342900" marR="0" rtl="0" algn="just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aumentam forças de senhas;</a:t>
            </a:r>
          </a:p>
          <a:p>
            <a:pPr indent="-228600" lvl="0" marL="342900" marR="0" rtl="0" algn="just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impede que usuários acessem sites com código malicioso;</a:t>
            </a:r>
          </a:p>
          <a:p>
            <a:pPr indent="-228600" lvl="0" marL="342900" marR="0" rtl="0" algn="just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Precisam de revisão na política de segurança constante;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Limitações do </a:t>
            </a: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 </a:t>
            </a: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(Cont.)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just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interceptam conexões que não passem por ele;</a:t>
            </a:r>
          </a:p>
          <a:p>
            <a:pPr indent="-228600" lvl="0" marL="342900" marR="0" rtl="0" algn="just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 comprometer o desempenho da rede ou do computador;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CONCLUSÃO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Conclusão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just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Firewalls</a:t>
            </a: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são uma medida eficiente nas seguranças de rede, mas é necessário lembrar que nenhuma rede é perfeitamente segura.</a:t>
            </a:r>
          </a:p>
          <a:p>
            <a:pPr indent="-228600" lvl="0" marL="342900" marR="0" rtl="0" algn="just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mínima falha no </a:t>
            </a:r>
            <a:r>
              <a:rPr b="0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pode deixar o sistema disponível</a:t>
            </a:r>
          </a:p>
          <a:p>
            <a:pPr indent="-228600" lvl="0" marL="342900" marR="0" rtl="0" algn="just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Firewalls </a:t>
            </a: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protegem o sistema contra um erro humano.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PERGUNTAS E RESPOSTAS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457200" y="476672"/>
            <a:ext cx="7619999" cy="5924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11430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P1: Como um </a:t>
            </a:r>
            <a:r>
              <a:rPr b="1" baseline="0" i="1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ajuda a evitar intrusos?</a:t>
            </a:r>
          </a:p>
          <a:p>
            <a:pPr indent="0" lvl="0" marL="1143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just">
              <a:spcBef>
                <a:spcPts val="72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 Ele possui diversas regras definidas na política de segurança da empresa que regula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quais dados podem ser enviados e recebidos pela rede interna, além de regular quais os usuários que podem se conectar a ela.</a:t>
            </a:r>
          </a:p>
          <a:p>
            <a:pPr indent="0" lvl="0" marL="3429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457200" y="548679"/>
            <a:ext cx="7619999" cy="58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11430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P2: Qual dos três tipos de </a:t>
            </a:r>
            <a:r>
              <a:rPr b="1" baseline="0" i="1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apresentados é considerado o mais eficiente? Por que?</a:t>
            </a:r>
          </a:p>
          <a:p>
            <a:pPr indent="0" lvl="0" marL="1143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1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just">
              <a:spcBef>
                <a:spcPts val="72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 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do tipo 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Proxy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pois como ele possui um endereço de IP próprio, ele impede o acesso direto de servidores externos à rede interna.  Além disso, os </a:t>
            </a:r>
            <a:r>
              <a:rPr i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firewalls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desse tipo fazem inspeções na camada FTP e HTTP.</a:t>
            </a:r>
          </a:p>
          <a:p>
            <a:pPr indent="0" lvl="0" marL="1143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548679"/>
            <a:ext cx="7619999" cy="58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11430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P3: Qual a vantagem apresentada por uma Zona Desmilitarizada (DMZ)?</a:t>
            </a:r>
          </a:p>
          <a:p>
            <a:pPr indent="0" lvl="0" marL="1143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1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just">
              <a:spcBef>
                <a:spcPts val="72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 A DMZ permite criar uma subrede isolada da rede interna, impedindo o acesso direto à rede interna da organização por um usuário malicioso da internet. </a:t>
            </a:r>
          </a:p>
          <a:p>
            <a:pPr indent="139700" lvl="0" marL="342900" marR="0" rtl="0" algn="l">
              <a:spcBef>
                <a:spcPts val="116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5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39700" lvl="0" marL="342900" marR="0" rtl="0" algn="l">
              <a:spcBef>
                <a:spcPts val="116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5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548679"/>
            <a:ext cx="7619999" cy="58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11430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P4: Cite duas vantagens dos </a:t>
            </a:r>
            <a:r>
              <a:rPr b="1" baseline="0" i="1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Firewalls</a:t>
            </a: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1143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just">
              <a:spcBef>
                <a:spcPts val="72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 Dentre algumas, podemos citar que eles impedem ataques e conexões de usuários não confiáveis à rede interna de uma organização e podem isolar a camada de servidores HTTP e FTP de uma empresa da sua rede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interna.</a:t>
            </a:r>
          </a:p>
          <a:p>
            <a:pPr indent="0" lvl="0" marL="1143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457200" y="548679"/>
            <a:ext cx="7619999" cy="58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11430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P5: Cite duas desvantagens dos </a:t>
            </a:r>
            <a:r>
              <a:rPr b="1" baseline="0" i="1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Firewalls</a:t>
            </a:r>
            <a:r>
              <a:rPr b="1" baseline="0" i="0" lang="pt-BR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1143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just">
              <a:spcBef>
                <a:spcPts val="72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 Dentre algumas, podemos citar que eles não impedem ataques originados e destinado à rede interna, e não podem impedir que usuários acessem sites com código malicioso.</a:t>
            </a:r>
          </a:p>
          <a:p>
            <a:pPr indent="-88900" lvl="0" marL="342900" marR="0" rtl="0" algn="l">
              <a:spcBef>
                <a:spcPts val="44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INTRODUÇÃO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520"/>
              </a:spcBef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520"/>
              </a:spcBef>
              <a:buClr>
                <a:schemeClr val="accent2"/>
              </a:buClr>
              <a:buFont typeface="Arial"/>
              <a:buNone/>
            </a:pPr>
            <a:r>
              <a:t/>
            </a:r>
            <a:endParaRPr b="0" baseline="0" i="0" sz="26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6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OBRIGADO PELA ATENÇÃO! </a:t>
            </a:r>
          </a:p>
        </p:txBody>
      </p:sp>
      <p:sp>
        <p:nvSpPr>
          <p:cNvPr id="251" name="Shape 251"/>
          <p:cNvSpPr txBox="1"/>
          <p:nvPr>
            <p:ph idx="1" type="subTitle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O que é um </a:t>
            </a: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just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Vem do termo inglês, que significa “Parede de Fogo”.</a:t>
            </a:r>
          </a:p>
          <a:p>
            <a:pPr indent="-457200" lvl="0" marL="457200" marR="0" rtl="0" algn="just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Costumam ser posicionados na fronteira da rede interna com a rede externa (internet) de uma organização.</a:t>
            </a:r>
          </a:p>
          <a:p>
            <a:pPr indent="-457200" lvl="0" marL="457200" marR="0" rtl="0" algn="just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 um funcionamento similar a Polícia Federal em um aeroporto.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6550" y="1247612"/>
            <a:ext cx="5521299" cy="436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Histórico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1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Moris Worm</a:t>
            </a:r>
          </a:p>
          <a:p>
            <a:pPr indent="-228600" lvl="0" marL="342900" marR="0" rtl="0" algn="l">
              <a:spcBef>
                <a:spcPts val="8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Primeira Geração</a:t>
            </a:r>
          </a:p>
          <a:p>
            <a:pPr indent="-228600" lvl="0" marL="342900" marR="0" rtl="0" algn="l">
              <a:spcBef>
                <a:spcPts val="8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Segunda Geração</a:t>
            </a:r>
          </a:p>
          <a:p>
            <a:pPr indent="-233680" lvl="1" marL="640080" marR="0" rtl="0" algn="l">
              <a:spcBef>
                <a:spcPts val="72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Primeiro </a:t>
            </a:r>
            <a:r>
              <a:rPr b="0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Comercial</a:t>
            </a:r>
          </a:p>
          <a:p>
            <a:pPr indent="-228600" lvl="0" marL="342900" marR="0" rtl="0" algn="l">
              <a:spcBef>
                <a:spcPts val="8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Terceira Geração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Por que utilizar um </a:t>
            </a:r>
            <a:r>
              <a:rPr b="0" baseline="0" i="1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</a:t>
            </a: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1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Downstream Liability</a:t>
            </a:r>
          </a:p>
          <a:p>
            <a:pPr indent="0" lvl="0" marL="3429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Perda de Dados</a:t>
            </a:r>
          </a:p>
          <a:p>
            <a:pPr indent="0" lvl="0" marL="3429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Vazamento de Dados Confidenciais</a:t>
            </a:r>
          </a:p>
          <a:p>
            <a:pPr indent="0" lvl="0" marL="342900" marR="0" rtl="0" algn="l">
              <a:spcBef>
                <a:spcPts val="72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72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Queda da Rede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baseline="0" i="0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TIPOS DE </a:t>
            </a:r>
            <a:r>
              <a:rPr b="1" baseline="0" i="1" lang="pt-BR" sz="48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FIREWALLS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9E9C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baseline="0" i="0" lang="pt-BR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Filtro de Aplicações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 o endereço IP de origem e a porta requisitada de cada pacote, e decide se o mesmo passará baseado nas políticas de segurança da rede.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buClr>
                <a:srgbClr val="A9A57C"/>
              </a:buClr>
              <a:buSzPct val="100000"/>
              <a:buFont typeface="Calibri"/>
              <a:buChar char="•"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Implementação barata e eficiente.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