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74" r:id="rId9"/>
    <p:sldId id="275" r:id="rId10"/>
    <p:sldId id="262" r:id="rId11"/>
    <p:sldId id="263" r:id="rId12"/>
    <p:sldId id="277" r:id="rId13"/>
    <p:sldId id="264" r:id="rId14"/>
    <p:sldId id="278" r:id="rId15"/>
    <p:sldId id="265" r:id="rId16"/>
    <p:sldId id="279" r:id="rId17"/>
    <p:sldId id="266" r:id="rId18"/>
    <p:sldId id="280" r:id="rId19"/>
    <p:sldId id="267" r:id="rId20"/>
    <p:sldId id="281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77" d="100"/>
          <a:sy n="77" d="100"/>
        </p:scale>
        <p:origin x="12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3BFA-4EBF-456D-825E-DF9DB45F0ECF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10BC3-8961-4AEE-87BB-E5770BFE7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09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10BC3-8961-4AEE-87BB-E5770BFE737E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3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9D80AD0-7F71-4584-949A-A70599E0578E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55E129-2332-4007-97ED-EA2CD2A5324C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80AD0-7F71-4584-949A-A70599E0578E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5E129-2332-4007-97ED-EA2CD2A532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80AD0-7F71-4584-949A-A70599E0578E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5E129-2332-4007-97ED-EA2CD2A532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80AD0-7F71-4584-949A-A70599E0578E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5E129-2332-4007-97ED-EA2CD2A532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9D80AD0-7F71-4584-949A-A70599E0578E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55E129-2332-4007-97ED-EA2CD2A5324C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80AD0-7F71-4584-949A-A70599E0578E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455E129-2332-4007-97ED-EA2CD2A5324C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80AD0-7F71-4584-949A-A70599E0578E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455E129-2332-4007-97ED-EA2CD2A532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80AD0-7F71-4584-949A-A70599E0578E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5E129-2332-4007-97ED-EA2CD2A5324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80AD0-7F71-4584-949A-A70599E0578E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5E129-2332-4007-97ED-EA2CD2A532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9D80AD0-7F71-4584-949A-A70599E0578E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55E129-2332-4007-97ED-EA2CD2A5324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9D80AD0-7F71-4584-949A-A70599E0578E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55E129-2332-4007-97ED-EA2CD2A5324C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9D80AD0-7F71-4584-949A-A70599E0578E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455E129-2332-4007-97ED-EA2CD2A5324C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Esteganografia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35696" y="2819400"/>
            <a:ext cx="6858138" cy="1752600"/>
          </a:xfrm>
        </p:spPr>
        <p:txBody>
          <a:bodyPr>
            <a:normAutofit fontScale="70000" lnSpcReduction="20000"/>
          </a:bodyPr>
          <a:lstStyle/>
          <a:p>
            <a:r>
              <a:rPr lang="pt-BR" dirty="0" err="1" smtClean="0"/>
              <a:t>Evana</a:t>
            </a:r>
            <a:r>
              <a:rPr lang="pt-BR" dirty="0" smtClean="0"/>
              <a:t> Carvalho, Gabriel Fonseca e Raphael </a:t>
            </a:r>
            <a:r>
              <a:rPr lang="pt-BR" dirty="0" err="1" smtClean="0"/>
              <a:t>Sathler</a:t>
            </a:r>
            <a:endParaRPr lang="pt-BR" dirty="0" smtClean="0"/>
          </a:p>
          <a:p>
            <a:endParaRPr lang="pt-BR" dirty="0" smtClean="0"/>
          </a:p>
          <a:p>
            <a:r>
              <a:rPr lang="pt-BR" altLang="pt-BR" sz="2900" dirty="0" smtClean="0"/>
              <a:t>Engenharia de Computação e Informação - UFRJ</a:t>
            </a:r>
            <a:r>
              <a:rPr lang="pt-BR" altLang="pt-BR" sz="2900" dirty="0"/>
              <a:t/>
            </a:r>
            <a:br>
              <a:rPr lang="pt-BR" altLang="pt-BR" sz="2900" dirty="0"/>
            </a:br>
            <a:r>
              <a:rPr lang="pt-BR" altLang="pt-BR" sz="2900" dirty="0"/>
              <a:t>EEL878 - Redes de Computadores I (</a:t>
            </a:r>
            <a:r>
              <a:rPr lang="pt-BR" altLang="pt-BR" sz="2900" dirty="0" smtClean="0"/>
              <a:t>2015.1</a:t>
            </a:r>
            <a:r>
              <a:rPr lang="pt-BR" altLang="pt-BR" sz="2900" dirty="0"/>
              <a:t>)</a:t>
            </a:r>
          </a:p>
          <a:p>
            <a:r>
              <a:rPr lang="pt-BR" altLang="pt-BR" sz="2900" dirty="0" smtClean="0"/>
              <a:t>Professor</a:t>
            </a:r>
            <a:r>
              <a:rPr lang="pt-BR" altLang="pt-BR" sz="2900" dirty="0"/>
              <a:t> Otto Carlos Muniz Bandeira Duarte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03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esteganografia sem dúvida evoluiu </a:t>
            </a:r>
            <a:r>
              <a:rPr lang="pt-BR" dirty="0" smtClean="0"/>
              <a:t>e </a:t>
            </a:r>
            <a:r>
              <a:rPr lang="pt-BR" dirty="0"/>
              <a:t>se adaptou às novas </a:t>
            </a:r>
            <a:r>
              <a:rPr lang="pt-BR" dirty="0" smtClean="0"/>
              <a:t>tecnologias. </a:t>
            </a:r>
            <a:r>
              <a:rPr lang="pt-BR" dirty="0" smtClean="0"/>
              <a:t>Evolução que a </a:t>
            </a:r>
            <a:r>
              <a:rPr lang="pt-BR" dirty="0" err="1" smtClean="0"/>
              <a:t>esteganálise</a:t>
            </a:r>
            <a:r>
              <a:rPr lang="pt-BR" dirty="0" smtClean="0"/>
              <a:t> tem alguma dificuldade em acompanhar.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esteganografia </a:t>
            </a:r>
            <a:r>
              <a:rPr lang="pt-BR" dirty="0"/>
              <a:t>não é perfeita, mas </a:t>
            </a:r>
            <a:r>
              <a:rPr lang="pt-BR" dirty="0" smtClean="0"/>
              <a:t>em </a:t>
            </a:r>
            <a:r>
              <a:rPr lang="pt-BR" dirty="0" smtClean="0"/>
              <a:t>conjunto com a criptografia </a:t>
            </a:r>
            <a:r>
              <a:rPr lang="pt-BR" dirty="0" smtClean="0"/>
              <a:t>torna mais segura a </a:t>
            </a:r>
            <a:r>
              <a:rPr lang="pt-BR" dirty="0" smtClean="0"/>
              <a:t>comunicação.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254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1. </a:t>
            </a:r>
            <a:r>
              <a:rPr lang="pt-BR" b="1" dirty="0" smtClean="0"/>
              <a:t>Como se pode aumentar a segurança da esteganografia?</a:t>
            </a:r>
            <a:endParaRPr lang="pt-BR" b="1" cap="all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40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1. </a:t>
            </a:r>
            <a:r>
              <a:rPr lang="pt-BR" b="1" dirty="0" smtClean="0"/>
              <a:t>Como se pode aumentar a segurança da esteganografia?</a:t>
            </a:r>
          </a:p>
          <a:p>
            <a:pPr marL="0" indent="0">
              <a:buNone/>
            </a:pPr>
            <a:endParaRPr lang="pt-BR" dirty="0" smtClean="0">
              <a:latin typeface="Adobe Caslon Pro" panose="0205050205050A020403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Adobe Caslon Pro" panose="0205050205050A020403" pitchFamily="18" charset="0"/>
              </a:rPr>
              <a:t>Através </a:t>
            </a:r>
            <a:r>
              <a:rPr lang="pt-BR" dirty="0">
                <a:latin typeface="Adobe Caslon Pro" panose="0205050205050A020403" pitchFamily="18" charset="0"/>
              </a:rPr>
              <a:t>da criptografia da mensagem esteganográfica, dificultando àqueles que desconfiem do </a:t>
            </a:r>
            <a:r>
              <a:rPr lang="pt-BR" dirty="0" err="1">
                <a:latin typeface="Adobe Caslon Pro" panose="0205050205050A020403" pitchFamily="18" charset="0"/>
              </a:rPr>
              <a:t>objet</a:t>
            </a:r>
            <a:r>
              <a:rPr lang="pt-BR" dirty="0">
                <a:latin typeface="Adobe Caslon Pro" panose="0205050205050A020403" pitchFamily="18" charset="0"/>
              </a:rPr>
              <a:t> de cobertura de extrair a mensagem.</a:t>
            </a:r>
            <a:endParaRPr lang="pt-BR" b="1" cap="all" dirty="0">
              <a:latin typeface="Adobe Caslon Pro" panose="0205050205050A020403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78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2</a:t>
            </a:r>
            <a:r>
              <a:rPr lang="pt-BR" dirty="0" smtClean="0"/>
              <a:t>. </a:t>
            </a:r>
            <a:r>
              <a:rPr lang="pt-BR" b="1" dirty="0" smtClean="0"/>
              <a:t>Quais os tipos de esteganografia?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726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2</a:t>
            </a:r>
            <a:r>
              <a:rPr lang="pt-BR" dirty="0" smtClean="0"/>
              <a:t>. </a:t>
            </a:r>
            <a:r>
              <a:rPr lang="pt-BR" b="1" dirty="0" smtClean="0"/>
              <a:t>Quais os tipos de esteganografia?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latin typeface="Adobe Caslon Pro" panose="0205050205050A020403" pitchFamily="18" charset="0"/>
              </a:rPr>
              <a:t>1- digital.</a:t>
            </a:r>
          </a:p>
          <a:p>
            <a:pPr marL="0" indent="0">
              <a:buNone/>
            </a:pPr>
            <a:r>
              <a:rPr lang="pt-BR" dirty="0" smtClean="0">
                <a:latin typeface="Adobe Caslon Pro" panose="0205050205050A020403" pitchFamily="18" charset="0"/>
              </a:rPr>
              <a:t>2- linguística.</a:t>
            </a:r>
          </a:p>
          <a:p>
            <a:pPr marL="0" indent="0">
              <a:buNone/>
            </a:pPr>
            <a:r>
              <a:rPr lang="pt-BR" dirty="0" smtClean="0">
                <a:latin typeface="Adobe Caslon Pro" panose="0205050205050A020403" pitchFamily="18" charset="0"/>
              </a:rPr>
              <a:t>3- </a:t>
            </a:r>
            <a:r>
              <a:rPr lang="pt-BR" dirty="0">
                <a:latin typeface="Adobe Caslon Pro" panose="0205050205050A020403" pitchFamily="18" charset="0"/>
              </a:rPr>
              <a:t>em </a:t>
            </a:r>
            <a:r>
              <a:rPr lang="pt-BR" dirty="0" smtClean="0">
                <a:latin typeface="Adobe Caslon Pro" panose="0205050205050A020403" pitchFamily="18" charset="0"/>
              </a:rPr>
              <a:t>rede.</a:t>
            </a:r>
            <a:endParaRPr lang="pt-BR" dirty="0">
              <a:latin typeface="Adobe Caslon Pro" panose="0205050205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8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3</a:t>
            </a:r>
            <a:r>
              <a:rPr lang="pt-BR" dirty="0" smtClean="0"/>
              <a:t>. </a:t>
            </a:r>
            <a:r>
              <a:rPr lang="pt-BR" b="1" dirty="0" smtClean="0"/>
              <a:t>Por que a técnica do silêncio é difícil de ser detectada?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60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3</a:t>
            </a:r>
            <a:r>
              <a:rPr lang="pt-BR" dirty="0" smtClean="0"/>
              <a:t>. </a:t>
            </a:r>
            <a:r>
              <a:rPr lang="pt-BR" b="1" dirty="0" smtClean="0"/>
              <a:t>Por que a técnica do silêncio é difícil de ser detectada?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latin typeface="Adobe Caslon Pro" panose="0205050205050A020403" pitchFamily="18" charset="0"/>
              </a:rPr>
              <a:t>A técnica </a:t>
            </a:r>
            <a:r>
              <a:rPr lang="pt-BR" dirty="0">
                <a:latin typeface="Adobe Caslon Pro" panose="0205050205050A020403" pitchFamily="18" charset="0"/>
              </a:rPr>
              <a:t>do silêncio </a:t>
            </a:r>
            <a:r>
              <a:rPr lang="pt-BR" dirty="0" smtClean="0">
                <a:latin typeface="Adobe Caslon Pro" panose="0205050205050A020403" pitchFamily="18" charset="0"/>
              </a:rPr>
              <a:t>utiliza-se </a:t>
            </a:r>
            <a:r>
              <a:rPr lang="pt-BR" dirty="0">
                <a:latin typeface="Adobe Caslon Pro" panose="0205050205050A020403" pitchFamily="18" charset="0"/>
              </a:rPr>
              <a:t>um </a:t>
            </a:r>
            <a:r>
              <a:rPr lang="pt-BR" dirty="0" smtClean="0">
                <a:latin typeface="Adobe Caslon Pro" panose="0205050205050A020403" pitchFamily="18" charset="0"/>
              </a:rPr>
              <a:t>pacote </a:t>
            </a:r>
            <a:r>
              <a:rPr lang="pt-BR" dirty="0">
                <a:latin typeface="Adobe Caslon Pro" panose="0205050205050A020403" pitchFamily="18" charset="0"/>
              </a:rPr>
              <a:t>que passa criptografado pela rede, só sendo possível </a:t>
            </a:r>
            <a:r>
              <a:rPr lang="pt-BR" dirty="0" smtClean="0">
                <a:latin typeface="Adobe Caslon Pro" panose="0205050205050A020403" pitchFamily="18" charset="0"/>
              </a:rPr>
              <a:t>detectá-la </a:t>
            </a:r>
            <a:r>
              <a:rPr lang="pt-BR" dirty="0">
                <a:latin typeface="Adobe Caslon Pro" panose="0205050205050A020403" pitchFamily="18" charset="0"/>
              </a:rPr>
              <a:t>através da análise de </a:t>
            </a:r>
            <a:r>
              <a:rPr lang="pt-BR" dirty="0" smtClean="0">
                <a:latin typeface="Adobe Caslon Pro" panose="0205050205050A020403" pitchFamily="18" charset="0"/>
              </a:rPr>
              <a:t>tráfego ou decriptação do pacote.</a:t>
            </a:r>
            <a:endParaRPr lang="pt-BR" b="1" dirty="0" smtClean="0">
              <a:latin typeface="Adobe Caslon Pro" panose="0205050205050A020403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91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4</a:t>
            </a:r>
            <a:r>
              <a:rPr lang="pt-BR" dirty="0" smtClean="0"/>
              <a:t>. </a:t>
            </a:r>
            <a:r>
              <a:rPr lang="pt-BR" b="1" dirty="0" smtClean="0"/>
              <a:t>Quais os tipos de ataques da </a:t>
            </a:r>
            <a:r>
              <a:rPr lang="pt-BR" b="1" dirty="0" err="1" smtClean="0"/>
              <a:t>esteganálise</a:t>
            </a:r>
            <a:r>
              <a:rPr lang="pt-BR" b="1" dirty="0" smtClean="0"/>
              <a:t>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975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4</a:t>
            </a:r>
            <a:r>
              <a:rPr lang="pt-BR" dirty="0" smtClean="0"/>
              <a:t>. </a:t>
            </a:r>
            <a:r>
              <a:rPr lang="pt-BR" b="1" dirty="0" smtClean="0"/>
              <a:t>Quais os tipos de ataques da </a:t>
            </a:r>
            <a:r>
              <a:rPr lang="pt-BR" b="1" dirty="0" err="1" smtClean="0"/>
              <a:t>esteganálise</a:t>
            </a:r>
            <a:r>
              <a:rPr lang="pt-BR" b="1" dirty="0" smtClean="0"/>
              <a:t>?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latin typeface="Adobe Caslon Pro" panose="0205050205050A020403" pitchFamily="18" charset="0"/>
              </a:rPr>
              <a:t>1- Ataques visuais;</a:t>
            </a:r>
          </a:p>
          <a:p>
            <a:pPr marL="0" indent="0">
              <a:buNone/>
            </a:pPr>
            <a:r>
              <a:rPr lang="pt-BR" dirty="0" smtClean="0">
                <a:latin typeface="Adobe Caslon Pro" panose="0205050205050A020403" pitchFamily="18" charset="0"/>
              </a:rPr>
              <a:t>2- Ataques estruturais; </a:t>
            </a:r>
          </a:p>
          <a:p>
            <a:pPr marL="0" indent="0">
              <a:buNone/>
            </a:pPr>
            <a:r>
              <a:rPr lang="pt-BR" dirty="0" smtClean="0">
                <a:latin typeface="Adobe Caslon Pro" panose="0205050205050A020403" pitchFamily="18" charset="0"/>
              </a:rPr>
              <a:t>3- Ataques </a:t>
            </a:r>
            <a:r>
              <a:rPr lang="pt-BR" dirty="0">
                <a:latin typeface="Adobe Caslon Pro" panose="0205050205050A020403" pitchFamily="18" charset="0"/>
              </a:rPr>
              <a:t>estatísticos.</a:t>
            </a:r>
            <a:endParaRPr lang="pt-BR" dirty="0">
              <a:latin typeface="Adobe Caslon Pro" panose="0205050205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1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5</a:t>
            </a:r>
            <a:r>
              <a:rPr lang="pt-BR" dirty="0" smtClean="0"/>
              <a:t>. </a:t>
            </a:r>
            <a:r>
              <a:rPr lang="pt-BR" b="1" dirty="0" smtClean="0"/>
              <a:t>Por que dizem que esteganografia é uma técnica fraca?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24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46237"/>
            <a:ext cx="8075240" cy="4526280"/>
          </a:xfrm>
        </p:spPr>
        <p:txBody>
          <a:bodyPr/>
          <a:lstStyle/>
          <a:p>
            <a:r>
              <a:rPr lang="pt-BR" dirty="0" smtClean="0"/>
              <a:t>Definição</a:t>
            </a:r>
          </a:p>
          <a:p>
            <a:pPr marL="411480" lvl="1" indent="0" algn="just">
              <a:buNone/>
            </a:pPr>
            <a:endParaRPr lang="pt-BR" dirty="0" smtClean="0"/>
          </a:p>
          <a:p>
            <a:r>
              <a:rPr lang="pt-BR" dirty="0" smtClean="0"/>
              <a:t>Criptografia</a:t>
            </a:r>
          </a:p>
          <a:p>
            <a:endParaRPr lang="pt-BR" dirty="0"/>
          </a:p>
          <a:p>
            <a:r>
              <a:rPr lang="pt-BR" dirty="0" smtClean="0"/>
              <a:t>Ramos</a:t>
            </a:r>
          </a:p>
          <a:p>
            <a:endParaRPr lang="pt-BR" dirty="0"/>
          </a:p>
        </p:txBody>
      </p:sp>
      <p:pic>
        <p:nvPicPr>
          <p:cNvPr id="1030" name="Picture 6" descr="Steg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693" y="1396536"/>
            <a:ext cx="3646044" cy="361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4863694" y="5093600"/>
            <a:ext cx="3646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Figura </a:t>
            </a:r>
            <a:r>
              <a:rPr lang="pt-BR" sz="1200" dirty="0" smtClean="0"/>
              <a:t>1: Sobreposição de mensagem de cobertura e objeto esteganográfico. Retirado </a:t>
            </a:r>
            <a:r>
              <a:rPr lang="pt-BR" sz="1200" dirty="0"/>
              <a:t>de </a:t>
            </a:r>
            <a:r>
              <a:rPr lang="pt-BR" sz="1200" dirty="0"/>
              <a:t>www.ameslab.gov/</a:t>
            </a:r>
            <a:r>
              <a:rPr lang="pt-BR" sz="1200" dirty="0" err="1"/>
              <a:t>news</a:t>
            </a:r>
            <a:r>
              <a:rPr lang="pt-BR" sz="1200" dirty="0"/>
              <a:t>/</a:t>
            </a:r>
            <a:r>
              <a:rPr lang="pt-BR" sz="1200" dirty="0" err="1"/>
              <a:t>inquiry</a:t>
            </a:r>
            <a:r>
              <a:rPr lang="pt-BR" sz="1200" dirty="0"/>
              <a:t>/2006</a:t>
            </a:r>
            <a:r>
              <a:rPr lang="pt-BR" sz="1600" dirty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74207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5</a:t>
            </a:r>
            <a:r>
              <a:rPr lang="pt-BR" dirty="0" smtClean="0"/>
              <a:t>. </a:t>
            </a:r>
            <a:r>
              <a:rPr lang="pt-BR" b="1" dirty="0" smtClean="0"/>
              <a:t>Por que dizem que esteganografia é uma técnica fraca?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latin typeface="Adobe Caslon Pro" panose="0205050205050A020403" pitchFamily="18" charset="0"/>
              </a:rPr>
              <a:t>Por </a:t>
            </a:r>
            <a:r>
              <a:rPr lang="pt-BR" dirty="0">
                <a:latin typeface="Adobe Caslon Pro" panose="0205050205050A020403" pitchFamily="18" charset="0"/>
              </a:rPr>
              <a:t>que dependendo da técnica utilizada é possível destruir o pacote com um </a:t>
            </a:r>
            <a:r>
              <a:rPr lang="pt-BR" dirty="0" err="1">
                <a:latin typeface="Adobe Caslon Pro" panose="0205050205050A020403" pitchFamily="18" charset="0"/>
              </a:rPr>
              <a:t>ismples</a:t>
            </a:r>
            <a:r>
              <a:rPr lang="pt-BR" dirty="0">
                <a:latin typeface="Adobe Caslon Pro" panose="0205050205050A020403" pitchFamily="18" charset="0"/>
              </a:rPr>
              <a:t> ataque.</a:t>
            </a:r>
            <a:endParaRPr lang="pt-BR" dirty="0">
              <a:latin typeface="Adobe Caslon Pro" panose="0205050205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1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Idade Média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Guerras</a:t>
            </a:r>
          </a:p>
          <a:p>
            <a:endParaRPr lang="pt-BR" dirty="0" smtClean="0"/>
          </a:p>
          <a:p>
            <a:r>
              <a:rPr lang="pt-BR" dirty="0" smtClean="0"/>
              <a:t>Mundo Moderno</a:t>
            </a:r>
            <a:endParaRPr lang="pt-BR" dirty="0"/>
          </a:p>
        </p:txBody>
      </p:sp>
      <p:pic>
        <p:nvPicPr>
          <p:cNvPr id="1026" name="Picture 2" descr="https://lh3.googleusercontent.com/_rf65iHRNZy0klFvzlNjuiAiDzOYMTi8mny93v-dK1ffVqlZNddFjAB9s8k0UQTFUDdwguXWIye-VmDuQcXS6HN26O-vn2u6BPS0HP_hR5w5uhjLrixjlGSOdw87WC4BUpn0f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7700944" cy="94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89952" y="3212976"/>
            <a:ext cx="8088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/>
              <a:t>Figura </a:t>
            </a:r>
            <a:r>
              <a:rPr lang="pt-BR" sz="1200" dirty="0" smtClean="0"/>
              <a:t>2: </a:t>
            </a:r>
            <a:r>
              <a:rPr lang="pt-BR" sz="1200" dirty="0"/>
              <a:t>Grade de </a:t>
            </a:r>
            <a:r>
              <a:rPr lang="pt-BR" sz="1200" dirty="0" err="1"/>
              <a:t>Cardano</a:t>
            </a:r>
            <a:r>
              <a:rPr lang="pt-BR" sz="1200" dirty="0"/>
              <a:t>. Retirado de </a:t>
            </a:r>
            <a:r>
              <a:rPr lang="pt-BR" sz="1200" dirty="0" smtClean="0"/>
              <a:t>“</a:t>
            </a:r>
            <a:r>
              <a:rPr lang="en-US" sz="1200" dirty="0" smtClean="0"/>
              <a:t>Digital </a:t>
            </a:r>
            <a:r>
              <a:rPr lang="en-US" sz="1200" dirty="0"/>
              <a:t>image steganography: Survey and analysis of current methods”</a:t>
            </a:r>
            <a:r>
              <a:rPr lang="pt-BR" sz="1200" dirty="0" smtClean="0"/>
              <a:t>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81268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pt-BR" dirty="0" smtClean="0"/>
              <a:t>Boas</a:t>
            </a:r>
          </a:p>
          <a:p>
            <a:pPr lvl="1"/>
            <a:r>
              <a:rPr lang="pt-BR" dirty="0" smtClean="0"/>
              <a:t>Censura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Votações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Militares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Financeiras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r>
              <a:rPr lang="pt-BR" dirty="0" smtClean="0"/>
              <a:t>Códigos </a:t>
            </a:r>
            <a:r>
              <a:rPr lang="pt-BR" dirty="0"/>
              <a:t>de </a:t>
            </a:r>
            <a:r>
              <a:rPr lang="pt-BR" dirty="0" smtClean="0"/>
              <a:t>barras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Exames médicos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Impressão digital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Marca d’água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66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89648" y="1646237"/>
            <a:ext cx="3826768" cy="4526280"/>
          </a:xfrm>
        </p:spPr>
        <p:txBody>
          <a:bodyPr/>
          <a:lstStyle/>
          <a:p>
            <a:r>
              <a:rPr lang="pt-BR" dirty="0" smtClean="0"/>
              <a:t>Ilícitas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Terrorismo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Pornografia infantil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Dados confidenciais</a:t>
            </a:r>
          </a:p>
        </p:txBody>
      </p:sp>
      <p:pic>
        <p:nvPicPr>
          <p:cNvPr id="2050" name="Picture 2" descr="https://lh4.googleusercontent.com/X0uJdPewqxC_p034jXE9uG9g1RFn4df5a_gMBT7DEiLOSP9ZQwYfbneN_IUg-5eKqY_DFV7PrZ9laoj_EIcfqVg4Wq7LjfPesMmcdT7NzZ6mkJPi9fJTMQp0i3VurK3KgYr76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3096344" cy="464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95056" y="5982118"/>
            <a:ext cx="336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Figura </a:t>
            </a:r>
            <a:r>
              <a:rPr lang="pt-BR" sz="1200" dirty="0" smtClean="0"/>
              <a:t>3: </a:t>
            </a:r>
            <a:r>
              <a:rPr lang="pt-BR" sz="1200" dirty="0"/>
              <a:t>Extração de </a:t>
            </a:r>
            <a:r>
              <a:rPr lang="pt-BR" sz="1200" dirty="0" smtClean="0"/>
              <a:t>dados </a:t>
            </a:r>
            <a:r>
              <a:rPr lang="pt-BR" sz="1200" dirty="0"/>
              <a:t>confidenciais. Retirado de </a:t>
            </a:r>
            <a:r>
              <a:rPr lang="pt-BR" sz="1200" dirty="0"/>
              <a:t>“In </a:t>
            </a:r>
            <a:r>
              <a:rPr lang="pt-BR" sz="1200" dirty="0" err="1"/>
              <a:t>Plain</a:t>
            </a:r>
            <a:r>
              <a:rPr lang="pt-BR" sz="1200" dirty="0"/>
              <a:t> </a:t>
            </a:r>
            <a:r>
              <a:rPr lang="pt-BR" sz="1200" dirty="0" err="1"/>
              <a:t>Sight</a:t>
            </a:r>
            <a:r>
              <a:rPr lang="pt-BR" sz="1200" dirty="0"/>
              <a:t>: </a:t>
            </a:r>
            <a:r>
              <a:rPr lang="pt-BR" sz="1200" dirty="0" err="1"/>
              <a:t>How</a:t>
            </a:r>
            <a:r>
              <a:rPr lang="pt-BR" sz="1200" dirty="0"/>
              <a:t> Cyber </a:t>
            </a:r>
            <a:r>
              <a:rPr lang="pt-BR" sz="1200" dirty="0" err="1"/>
              <a:t>Criminals</a:t>
            </a:r>
            <a:r>
              <a:rPr lang="pt-BR" sz="1200" dirty="0"/>
              <a:t> </a:t>
            </a:r>
            <a:r>
              <a:rPr lang="pt-BR" sz="1200" dirty="0" err="1"/>
              <a:t>Exfiltrate</a:t>
            </a:r>
            <a:r>
              <a:rPr lang="pt-BR" sz="1200" dirty="0"/>
              <a:t> Data Via </a:t>
            </a:r>
            <a:r>
              <a:rPr lang="pt-BR" sz="1200" dirty="0" err="1"/>
              <a:t>Video</a:t>
            </a:r>
            <a:r>
              <a:rPr lang="pt-BR" sz="1200" dirty="0" smtClean="0"/>
              <a:t>”</a:t>
            </a:r>
            <a:r>
              <a:rPr lang="pt-BR" sz="1200" dirty="0" smtClean="0"/>
              <a:t>.</a:t>
            </a:r>
            <a:endParaRPr lang="pt-BR" sz="12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493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Ruído</a:t>
            </a:r>
          </a:p>
          <a:p>
            <a:endParaRPr lang="pt-BR" dirty="0"/>
          </a:p>
          <a:p>
            <a:r>
              <a:rPr lang="pt-BR" dirty="0" smtClean="0"/>
              <a:t>Divisão</a:t>
            </a:r>
          </a:p>
          <a:p>
            <a:endParaRPr lang="pt-BR" dirty="0"/>
          </a:p>
          <a:p>
            <a:r>
              <a:rPr lang="pt-BR" dirty="0" err="1" smtClean="0"/>
              <a:t>SIlêncio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635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Esteganálise</a:t>
            </a:r>
            <a:endParaRPr lang="pt-BR" dirty="0"/>
          </a:p>
        </p:txBody>
      </p:sp>
      <p:pic>
        <p:nvPicPr>
          <p:cNvPr id="4" name="Picture 4" descr="Steg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171" y="1465765"/>
            <a:ext cx="5291238" cy="39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483954" y="5450935"/>
            <a:ext cx="3855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/>
              <a:t>Figura </a:t>
            </a:r>
            <a:r>
              <a:rPr lang="pt-BR" sz="1600" dirty="0"/>
              <a:t>4</a:t>
            </a:r>
            <a:r>
              <a:rPr lang="pt-BR" sz="1600" dirty="0" smtClean="0"/>
              <a:t>: </a:t>
            </a:r>
            <a:r>
              <a:rPr lang="pt-BR" sz="1600" dirty="0" err="1" smtClean="0"/>
              <a:t>Esteganálise</a:t>
            </a:r>
            <a:r>
              <a:rPr lang="pt-BR" sz="1600" dirty="0" smtClean="0"/>
              <a:t>.</a:t>
            </a:r>
          </a:p>
          <a:p>
            <a:pPr algn="ctr"/>
            <a:r>
              <a:rPr lang="pt-BR" sz="1600" dirty="0" smtClean="0"/>
              <a:t>Retirado de www.jjtc.com/Steganalysis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5292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Esteganálise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Ações</a:t>
            </a:r>
          </a:p>
          <a:p>
            <a:pPr lvl="1" algn="just"/>
            <a:r>
              <a:rPr lang="pt-BR" dirty="0" smtClean="0"/>
              <a:t>Destruição </a:t>
            </a:r>
            <a:r>
              <a:rPr lang="pt-BR" dirty="0"/>
              <a:t>do </a:t>
            </a:r>
            <a:r>
              <a:rPr lang="pt-BR" dirty="0" smtClean="0"/>
              <a:t>objeto</a:t>
            </a:r>
          </a:p>
          <a:p>
            <a:pPr algn="just"/>
            <a:endParaRPr lang="pt-BR" dirty="0" smtClean="0"/>
          </a:p>
          <a:p>
            <a:pPr lvl="1" algn="just"/>
            <a:r>
              <a:rPr lang="pt-BR" dirty="0" smtClean="0"/>
              <a:t>Adição/alteração </a:t>
            </a:r>
            <a:r>
              <a:rPr lang="pt-BR" dirty="0"/>
              <a:t>das </a:t>
            </a:r>
            <a:r>
              <a:rPr lang="pt-BR" dirty="0" smtClean="0"/>
              <a:t>informações</a:t>
            </a:r>
          </a:p>
          <a:p>
            <a:pPr algn="just"/>
            <a:endParaRPr lang="pt-BR" dirty="0" smtClean="0"/>
          </a:p>
          <a:p>
            <a:pPr lvl="1" algn="just"/>
            <a:r>
              <a:rPr lang="pt-BR" dirty="0" smtClean="0"/>
              <a:t>Alteração </a:t>
            </a:r>
            <a:r>
              <a:rPr lang="pt-BR" dirty="0"/>
              <a:t>do formato do </a:t>
            </a:r>
            <a:r>
              <a:rPr lang="pt-BR" dirty="0" smtClean="0"/>
              <a:t>objeto</a:t>
            </a:r>
          </a:p>
          <a:p>
            <a:pPr algn="just"/>
            <a:endParaRPr lang="pt-BR" dirty="0" smtClean="0"/>
          </a:p>
          <a:p>
            <a:pPr lvl="1" algn="just"/>
            <a:r>
              <a:rPr lang="pt-BR" dirty="0" smtClean="0"/>
              <a:t>Compressão </a:t>
            </a:r>
            <a:r>
              <a:rPr lang="pt-BR" dirty="0"/>
              <a:t>do </a:t>
            </a:r>
            <a:r>
              <a:rPr lang="pt-BR" dirty="0" smtClean="0"/>
              <a:t>objeto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078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Esteganálise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Ataques</a:t>
            </a:r>
          </a:p>
          <a:p>
            <a:pPr lvl="1" algn="just"/>
            <a:r>
              <a:rPr lang="pt-BR" dirty="0" smtClean="0"/>
              <a:t>Visuais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Estruturais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Estatístico</a:t>
            </a:r>
            <a:endParaRPr lang="pt-BR" dirty="0"/>
          </a:p>
        </p:txBody>
      </p:sp>
      <p:pic>
        <p:nvPicPr>
          <p:cNvPr id="3076" name="Picture 4" descr="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104627"/>
            <a:ext cx="4391025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599891" y="4726883"/>
            <a:ext cx="5039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Figura </a:t>
            </a:r>
            <a:r>
              <a:rPr lang="pt-BR" sz="1600" dirty="0" smtClean="0"/>
              <a:t>5: </a:t>
            </a:r>
            <a:r>
              <a:rPr lang="pt-BR" sz="1600" dirty="0"/>
              <a:t>Diferença de cores antes e após a utilização de uma técnica de esteganografia. Retirado de </a:t>
            </a:r>
            <a:r>
              <a:rPr lang="pt-BR" sz="1600" dirty="0"/>
              <a:t>“Esteganografia e suas Aplicações”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4974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208</TotalTime>
  <Words>415</Words>
  <Application>Microsoft Office PowerPoint</Application>
  <PresentationFormat>Apresentação na tela (4:3)</PresentationFormat>
  <Paragraphs>113</Paragraphs>
  <Slides>20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Adobe Caslon Pro</vt:lpstr>
      <vt:lpstr>Arial</vt:lpstr>
      <vt:lpstr>Calibri</vt:lpstr>
      <vt:lpstr>Rockwell</vt:lpstr>
      <vt:lpstr>Wingdings 2</vt:lpstr>
      <vt:lpstr>Fundição</vt:lpstr>
      <vt:lpstr>Esteganografia</vt:lpstr>
      <vt:lpstr>Introdução</vt:lpstr>
      <vt:lpstr>Histórico</vt:lpstr>
      <vt:lpstr>Aplicações</vt:lpstr>
      <vt:lpstr>Aplicações</vt:lpstr>
      <vt:lpstr>Técnicas</vt:lpstr>
      <vt:lpstr>Esteganálise</vt:lpstr>
      <vt:lpstr>Esteganálise</vt:lpstr>
      <vt:lpstr>Esteganálise</vt:lpstr>
      <vt:lpstr>Conclusão</vt:lpstr>
      <vt:lpstr>Perguntas</vt:lpstr>
      <vt:lpstr>Perguntas</vt:lpstr>
      <vt:lpstr>Perguntas</vt:lpstr>
      <vt:lpstr>Perguntas</vt:lpstr>
      <vt:lpstr>Perguntas</vt:lpstr>
      <vt:lpstr>Perguntas</vt:lpstr>
      <vt:lpstr>Perguntas</vt:lpstr>
      <vt:lpstr>Perguntas</vt:lpstr>
      <vt:lpstr>Perguntas</vt:lpstr>
      <vt:lpstr>Perguntas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Esteganografia</dc:title>
  <dc:creator>Evana</dc:creator>
  <cp:lastModifiedBy>Gabriel</cp:lastModifiedBy>
  <cp:revision>14</cp:revision>
  <dcterms:created xsi:type="dcterms:W3CDTF">2015-06-17T19:57:51Z</dcterms:created>
  <dcterms:modified xsi:type="dcterms:W3CDTF">2015-06-19T01:57:05Z</dcterms:modified>
</cp:coreProperties>
</file>