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0" r:id="rId4"/>
    <p:sldId id="259" r:id="rId5"/>
    <p:sldId id="262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61" r:id="rId35"/>
    <p:sldId id="298" r:id="rId36"/>
    <p:sldId id="299" r:id="rId37"/>
    <p:sldId id="263" r:id="rId38"/>
    <p:sldId id="264" r:id="rId39"/>
    <p:sldId id="265" r:id="rId40"/>
    <p:sldId id="266" r:id="rId41"/>
    <p:sldId id="267" r:id="rId42"/>
    <p:sldId id="268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D8262E-8A56-41CD-9051-595FDD3ABECB}" type="datetimeFigureOut">
              <a:rPr lang="pt-BR" smtClean="0"/>
              <a:pPr/>
              <a:t>08/06/2010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974EAD-B053-48BE-99C7-CF196012464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ndawi.com/journals/asp/2008/280635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ndawi.com/journals/asp/2008/280635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coveriesinmedicine.com/Ra-Thy/Retinography.html" TargetMode="External"/><Relationship Id="rId2" Type="http://schemas.openxmlformats.org/officeDocument/2006/relationships/hyperlink" Target="http://www1.appstate.edu/~kms/classes/psy3203/EyePhysio/huretin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cip.govt.nz/newsroom/information-notes/2005/biometrics.pdf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freitas.com/artigos_mba/artbiometria.pdf" TargetMode="External"/><Relationship Id="rId2" Type="http://schemas.openxmlformats.org/officeDocument/2006/relationships/hyperlink" Target="http://www.smartsec.com.br/biometri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ujitsu.com/img/EU/pt/news/pr/bio1.gif" TargetMode="External"/><Relationship Id="rId4" Type="http://schemas.openxmlformats.org/officeDocument/2006/relationships/hyperlink" Target="http://www.fujitsu.com/img/EU/pt/news/pr/bio2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286147"/>
          </a:xfrm>
        </p:spPr>
        <p:txBody>
          <a:bodyPr>
            <a:noAutofit/>
          </a:bodyPr>
          <a:lstStyle/>
          <a:p>
            <a:pPr algn="ctr"/>
            <a:r>
              <a:rPr lang="pt-BR" sz="7200" dirty="0" smtClean="0"/>
              <a:t>Biometria Reconhecimento de Retina</a:t>
            </a:r>
            <a:endParaRPr lang="pt-BR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Distribuição vasos</a:t>
            </a:r>
          </a:p>
          <a:p>
            <a:pPr>
              <a:buNone/>
            </a:pPr>
            <a:r>
              <a:rPr lang="pt-BR" dirty="0" smtClean="0"/>
              <a:t>sanguíneos.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 Olho humano - Retina</a:t>
            </a:r>
            <a:endParaRPr lang="pt-BR" dirty="0"/>
          </a:p>
        </p:txBody>
      </p:sp>
      <p:pic>
        <p:nvPicPr>
          <p:cNvPr id="6" name="Imagem 5" descr="retin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2000240"/>
            <a:ext cx="4953034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Três funções básicas:</a:t>
            </a:r>
          </a:p>
          <a:p>
            <a:pPr>
              <a:buNone/>
            </a:pPr>
            <a:endParaRPr lang="pt-BR" sz="2800" dirty="0" smtClean="0"/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Inscrição;</a:t>
            </a:r>
          </a:p>
          <a:p>
            <a:pPr lvl="1">
              <a:buNone/>
            </a:pPr>
            <a:endParaRPr lang="pt-BR" sz="2800" dirty="0" smtClean="0"/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Verificação;</a:t>
            </a:r>
          </a:p>
          <a:p>
            <a:pPr lvl="1">
              <a:buNone/>
            </a:pPr>
            <a:endParaRPr lang="pt-BR" sz="2800" dirty="0" smtClean="0"/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Identificação.</a:t>
            </a:r>
          </a:p>
          <a:p>
            <a:pPr lvl="1">
              <a:buFont typeface="Arial" pitchFamily="34" charset="0"/>
              <a:buChar char="•"/>
            </a:pPr>
            <a:endParaRPr lang="pt-BR" sz="2800" dirty="0" smtClean="0"/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Varredura de Retina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Três subsistemas:</a:t>
            </a:r>
          </a:p>
          <a:p>
            <a:pPr>
              <a:buNone/>
            </a:pPr>
            <a:endParaRPr lang="pt-BR" sz="2800" dirty="0" smtClean="0"/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Obtenção de imagem;</a:t>
            </a:r>
          </a:p>
          <a:p>
            <a:pPr lvl="1">
              <a:buNone/>
            </a:pPr>
            <a:endParaRPr lang="pt-BR" sz="2800" dirty="0" smtClean="0"/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Representação;</a:t>
            </a:r>
          </a:p>
          <a:p>
            <a:pPr lvl="1">
              <a:buNone/>
            </a:pPr>
            <a:endParaRPr lang="pt-BR" sz="2800" dirty="0" smtClean="0"/>
          </a:p>
          <a:p>
            <a:pPr lvl="1">
              <a:buFont typeface="Arial" pitchFamily="34" charset="0"/>
              <a:buChar char="•"/>
            </a:pPr>
            <a:r>
              <a:rPr lang="pt-BR" sz="2800" dirty="0" smtClean="0"/>
              <a:t>Identificação.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Varredura de Retina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Câmera antiga da EyeDentify Inc.;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Varredura de Retina – Aquisição de imagem</a:t>
            </a:r>
            <a:endParaRPr lang="pt-BR" dirty="0"/>
          </a:p>
        </p:txBody>
      </p:sp>
      <p:pic>
        <p:nvPicPr>
          <p:cNvPr id="4" name="Imagem 3" descr="esquemaeyedent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359" y="2500306"/>
            <a:ext cx="8741359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Luz infravermelha é emitida;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Varredura de Retina – Aquisição de imagem</a:t>
            </a:r>
            <a:endParaRPr lang="pt-BR" dirty="0"/>
          </a:p>
        </p:txBody>
      </p:sp>
      <p:pic>
        <p:nvPicPr>
          <p:cNvPr id="4" name="Imagem 3" descr="esquemaeyedent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359" y="2500306"/>
            <a:ext cx="8741359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luz sai do scanner em direção ao olho;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Varredura de Retina – Aquisição de imagem</a:t>
            </a:r>
            <a:endParaRPr lang="pt-BR" dirty="0"/>
          </a:p>
        </p:txBody>
      </p:sp>
      <p:pic>
        <p:nvPicPr>
          <p:cNvPr id="4" name="Imagem 3" descr="esquemaeyedent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359" y="2500306"/>
            <a:ext cx="8741359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luz retorna.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Varredura de Retina – Aquisição de imagem</a:t>
            </a:r>
            <a:endParaRPr lang="pt-BR" dirty="0"/>
          </a:p>
        </p:txBody>
      </p:sp>
      <p:pic>
        <p:nvPicPr>
          <p:cNvPr id="4" name="Imagem 3" descr="esquemaeyedent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359" y="2500306"/>
            <a:ext cx="8741359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sz="3200" dirty="0" smtClean="0"/>
              <a:t>Criação do modelo;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Normalização;</a:t>
            </a:r>
          </a:p>
          <a:p>
            <a:endParaRPr lang="pt-BR" sz="3200" dirty="0" smtClean="0"/>
          </a:p>
          <a:p>
            <a:r>
              <a:rPr lang="pt-BR" sz="3200" dirty="0" smtClean="0"/>
              <a:t>96 pontos – 4 bits de resolução.</a:t>
            </a:r>
          </a:p>
          <a:p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Varredura de Retina – Representação 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r>
              <a:rPr lang="pt-BR" sz="3200" dirty="0" smtClean="0"/>
              <a:t>Confirma ou rejeita o usuário;</a:t>
            </a:r>
          </a:p>
          <a:p>
            <a:pPr>
              <a:buNone/>
            </a:pPr>
            <a:endParaRPr lang="pt-BR" sz="3200" dirty="0" smtClean="0"/>
          </a:p>
          <a:p>
            <a:r>
              <a:rPr lang="pt-BR" sz="3200" dirty="0" smtClean="0"/>
              <a:t>Normalização;</a:t>
            </a:r>
          </a:p>
          <a:p>
            <a:endParaRPr lang="pt-BR" sz="3200" dirty="0" smtClean="0"/>
          </a:p>
          <a:p>
            <a:r>
              <a:rPr lang="pt-BR" sz="3200" dirty="0" smtClean="0"/>
              <a:t>Fator de correlação;</a:t>
            </a:r>
          </a:p>
          <a:p>
            <a:endParaRPr lang="pt-BR" sz="3200" dirty="0" smtClean="0"/>
          </a:p>
          <a:p>
            <a:r>
              <a:rPr lang="pt-BR" sz="3200" dirty="0" smtClean="0"/>
              <a:t>Correção de fase.</a:t>
            </a:r>
            <a:endParaRPr lang="pt-BR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Varredura de Retina – Comparação 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481328"/>
            <a:ext cx="8786874" cy="4525963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Apresentação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Artigo original: </a:t>
            </a:r>
            <a:r>
              <a:rPr lang="pt-BR" sz="2400" dirty="0" smtClean="0">
                <a:hlinkClick r:id="rId2"/>
              </a:rPr>
              <a:t>www.hindawi.com/journals/asp/2008/280635.html</a:t>
            </a:r>
            <a:endParaRPr lang="pt-BR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Varredura de Retina – Outro Sistema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Ciências forenses;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Chineses no século XIV : palma da mão e pegadas;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Século XVII : primeiros textos;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Século XIX : impressão digital 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Biometria de Retina: meados de 1980.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Introdução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481328"/>
            <a:ext cx="8786874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Disco Óptico;         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Varredura de Retina – Outro Sistema</a:t>
            </a:r>
            <a:endParaRPr lang="pt-BR" dirty="0"/>
          </a:p>
        </p:txBody>
      </p:sp>
      <p:pic>
        <p:nvPicPr>
          <p:cNvPr id="4" name="Picture 3" descr="retina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175" y="1336151"/>
            <a:ext cx="5144105" cy="516468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481328"/>
            <a:ext cx="8786874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Contraste Binário;         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Varredura de Retina – Outro Sistema</a:t>
            </a:r>
            <a:endParaRPr lang="pt-BR" dirty="0"/>
          </a:p>
        </p:txBody>
      </p:sp>
      <p:pic>
        <p:nvPicPr>
          <p:cNvPr id="4" name="Picture 3" descr="retina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175" y="1612688"/>
            <a:ext cx="5144105" cy="4611609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1481328"/>
            <a:ext cx="8786874" cy="4525963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Seleção de uma </a:t>
            </a:r>
          </a:p>
          <a:p>
            <a:pPr>
              <a:buNone/>
            </a:pPr>
            <a:r>
              <a:rPr lang="pt-BR" dirty="0" smtClean="0"/>
              <a:t>seção anelar;          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Varredura de Retina – Outro Sistema</a:t>
            </a:r>
            <a:endParaRPr lang="pt-BR" dirty="0"/>
          </a:p>
        </p:txBody>
      </p:sp>
      <p:pic>
        <p:nvPicPr>
          <p:cNvPr id="4" name="Picture 3" descr="retina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175" y="1436409"/>
            <a:ext cx="5144105" cy="496416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4578555"/>
          </a:xfrm>
        </p:spPr>
        <p:txBody>
          <a:bodyPr/>
          <a:lstStyle/>
          <a:p>
            <a:r>
              <a:rPr lang="pt-BR" dirty="0" smtClean="0"/>
              <a:t>Conversão: coordenadas xy – coordenadas polares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Varredura de Retina – Outro Sistema</a:t>
            </a:r>
            <a:endParaRPr lang="pt-BR" dirty="0"/>
          </a:p>
        </p:txBody>
      </p:sp>
      <p:pic>
        <p:nvPicPr>
          <p:cNvPr id="5" name="Picture 4" descr="coordx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071678"/>
            <a:ext cx="4288809" cy="3786214"/>
          </a:xfrm>
          <a:prstGeom prst="rect">
            <a:avLst/>
          </a:prstGeom>
        </p:spPr>
      </p:pic>
      <p:pic>
        <p:nvPicPr>
          <p:cNvPr id="6" name="Picture 5" descr="coordpola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429000"/>
            <a:ext cx="4286280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4578555"/>
          </a:xfrm>
        </p:spPr>
        <p:txBody>
          <a:bodyPr/>
          <a:lstStyle/>
          <a:p>
            <a:pPr algn="ctr"/>
            <a:r>
              <a:rPr lang="pt-BR" smtClean="0"/>
              <a:t>Decomposição </a:t>
            </a:r>
            <a:r>
              <a:rPr lang="pt-BR" dirty="0" smtClean="0"/>
              <a:t>da imagem;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Varredura de Retina – Outro Sistema</a:t>
            </a:r>
            <a:endParaRPr lang="pt-BR" dirty="0"/>
          </a:p>
        </p:txBody>
      </p:sp>
      <p:pic>
        <p:nvPicPr>
          <p:cNvPr id="5" name="Picture 4" descr="coordx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2143116"/>
            <a:ext cx="4472375" cy="3480999"/>
          </a:xfrm>
          <a:prstGeom prst="rect">
            <a:avLst/>
          </a:prstGeom>
        </p:spPr>
      </p:pic>
      <p:pic>
        <p:nvPicPr>
          <p:cNvPr id="6" name="Picture 5" descr="coordpola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357562"/>
            <a:ext cx="4286280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e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4" y="1928802"/>
            <a:ext cx="9016870" cy="321471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28736"/>
            <a:ext cx="9001156" cy="4578555"/>
          </a:xfrm>
        </p:spPr>
        <p:txBody>
          <a:bodyPr/>
          <a:lstStyle/>
          <a:p>
            <a:pPr algn="ctr"/>
            <a:r>
              <a:rPr lang="pt-BR" dirty="0" smtClean="0"/>
              <a:t>Construção do vetor;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Comparação.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Varredura de Retina – Outro Sistema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3200" dirty="0" smtClean="0"/>
          </a:p>
          <a:p>
            <a:r>
              <a:rPr lang="pt-BR" sz="3200" dirty="0" smtClean="0"/>
              <a:t>Operação do sistema;</a:t>
            </a:r>
          </a:p>
          <a:p>
            <a:endParaRPr lang="pt-BR" sz="3200" dirty="0" smtClean="0"/>
          </a:p>
          <a:p>
            <a:r>
              <a:rPr lang="pt-BR" sz="3200" dirty="0" smtClean="0"/>
              <a:t>Erros;</a:t>
            </a:r>
          </a:p>
          <a:p>
            <a:endParaRPr lang="pt-BR" sz="3200" dirty="0" smtClean="0"/>
          </a:p>
          <a:p>
            <a:r>
              <a:rPr lang="pt-BR" sz="3200" dirty="0" smtClean="0"/>
              <a:t>Desempenho;</a:t>
            </a:r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Observações Gerais 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Modo de usar;</a:t>
            </a:r>
          </a:p>
          <a:p>
            <a:endParaRPr lang="pt-BR" dirty="0" smtClean="0"/>
          </a:p>
          <a:p>
            <a:r>
              <a:rPr lang="pt-BR" dirty="0" smtClean="0"/>
              <a:t>Registro;</a:t>
            </a:r>
          </a:p>
          <a:p>
            <a:endParaRPr lang="pt-BR" dirty="0" smtClean="0"/>
          </a:p>
          <a:p>
            <a:r>
              <a:rPr lang="pt-BR" dirty="0" smtClean="0"/>
              <a:t>Verificação e Identificação;</a:t>
            </a:r>
          </a:p>
          <a:p>
            <a:endParaRPr lang="pt-BR" dirty="0" smtClean="0"/>
          </a:p>
          <a:p>
            <a:r>
              <a:rPr lang="pt-BR" dirty="0" smtClean="0"/>
              <a:t>Alinhamento.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Observações Gerais – </a:t>
            </a:r>
            <a:br>
              <a:rPr lang="pt-BR" dirty="0" smtClean="0"/>
            </a:br>
            <a:r>
              <a:rPr lang="pt-BR" dirty="0" smtClean="0"/>
              <a:t>Operação do sistema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Algumas fontes de erro:</a:t>
            </a:r>
          </a:p>
          <a:p>
            <a:pPr>
              <a:buNone/>
            </a:pPr>
            <a:endParaRPr lang="pt-BR" dirty="0" smtClean="0"/>
          </a:p>
          <a:p>
            <a:pPr lvl="1">
              <a:buFont typeface="Arial" pitchFamily="34" charset="0"/>
              <a:buChar char="•"/>
            </a:pPr>
            <a:r>
              <a:rPr lang="pt-BR" sz="2700" dirty="0" smtClean="0"/>
              <a:t>Alinhamento incorreto;</a:t>
            </a:r>
          </a:p>
          <a:p>
            <a:pPr lvl="1">
              <a:buFont typeface="Arial" pitchFamily="34" charset="0"/>
              <a:buChar char="•"/>
            </a:pPr>
            <a:r>
              <a:rPr lang="pt-BR" sz="2700" dirty="0" smtClean="0"/>
              <a:t>Presença de óculos;</a:t>
            </a:r>
          </a:p>
          <a:p>
            <a:pPr lvl="1">
              <a:buFont typeface="Arial" pitchFamily="34" charset="0"/>
              <a:buChar char="•"/>
            </a:pPr>
            <a:r>
              <a:rPr lang="pt-BR" sz="2700" dirty="0" smtClean="0"/>
              <a:t>Miopia, hipermetropia e astigmatismo;</a:t>
            </a:r>
          </a:p>
          <a:p>
            <a:pPr lvl="1">
              <a:buFont typeface="Arial" pitchFamily="34" charset="0"/>
              <a:buChar char="•"/>
            </a:pPr>
            <a:r>
              <a:rPr lang="pt-BR" sz="2700" dirty="0" smtClean="0"/>
              <a:t>Tamanho da pupila;</a:t>
            </a:r>
          </a:p>
          <a:p>
            <a:pPr lvl="1">
              <a:buFont typeface="Arial" pitchFamily="34" charset="0"/>
              <a:buChar char="•"/>
            </a:pPr>
            <a:r>
              <a:rPr lang="pt-BR" sz="2700" dirty="0" smtClean="0"/>
              <a:t>Luz ambiente.</a:t>
            </a:r>
          </a:p>
          <a:p>
            <a:pPr lvl="1">
              <a:buFont typeface="Arial" pitchFamily="34" charset="0"/>
              <a:buChar char="•"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Observações Gerais – </a:t>
            </a:r>
            <a:br>
              <a:rPr lang="pt-BR" dirty="0" smtClean="0"/>
            </a:br>
            <a:r>
              <a:rPr lang="pt-BR" dirty="0" smtClean="0"/>
              <a:t>Erros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Sistema EyeDentify Inc.:</a:t>
            </a:r>
          </a:p>
          <a:p>
            <a:pPr>
              <a:buNone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Nenhuma falsa aceitação;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3 rejeições falsas – menos de 1%.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Observações Gerais – </a:t>
            </a:r>
            <a:br>
              <a:rPr lang="pt-BR" dirty="0" smtClean="0"/>
            </a:br>
            <a:r>
              <a:rPr lang="pt-BR" dirty="0" smtClean="0"/>
              <a:t>Desempenho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7715272" cy="451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pPr algn="ctr"/>
            <a:r>
              <a:rPr lang="pt-BR" dirty="0" smtClean="0"/>
              <a:t> Introdução –  Previsão do mercado biométrico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Sistema descrito no artigo: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Vários experimentos;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99 % de acurácia.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Observações Gerais – </a:t>
            </a:r>
            <a:br>
              <a:rPr lang="pt-BR" dirty="0" smtClean="0"/>
            </a:br>
            <a:r>
              <a:rPr lang="pt-BR" dirty="0" smtClean="0"/>
              <a:t>Desempenho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ccur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1357298"/>
            <a:ext cx="5933487" cy="478634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Observações Gerais – </a:t>
            </a:r>
            <a:br>
              <a:rPr lang="pt-BR" dirty="0" smtClean="0"/>
            </a:br>
            <a:r>
              <a:rPr lang="pt-BR" dirty="0" smtClean="0"/>
              <a:t>Desempenho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Estabilidade e singularidade;</a:t>
            </a:r>
          </a:p>
          <a:p>
            <a:endParaRPr lang="pt-BR" dirty="0" smtClean="0"/>
          </a:p>
          <a:p>
            <a:r>
              <a:rPr lang="pt-BR" dirty="0" smtClean="0"/>
              <a:t>Impossível reproduzir;</a:t>
            </a:r>
          </a:p>
          <a:p>
            <a:endParaRPr lang="pt-BR" dirty="0" smtClean="0"/>
          </a:p>
          <a:p>
            <a:r>
              <a:rPr lang="pt-BR" dirty="0" smtClean="0"/>
              <a:t>Assinatura reduzida.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Vantagens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Custo elevado;</a:t>
            </a:r>
          </a:p>
          <a:p>
            <a:endParaRPr lang="pt-BR" dirty="0" smtClean="0"/>
          </a:p>
          <a:p>
            <a:r>
              <a:rPr lang="pt-BR" dirty="0" smtClean="0"/>
              <a:t>Utilização não trivial;</a:t>
            </a:r>
          </a:p>
          <a:p>
            <a:endParaRPr lang="pt-BR" dirty="0" smtClean="0"/>
          </a:p>
          <a:p>
            <a:r>
              <a:rPr lang="pt-BR" dirty="0" smtClean="0"/>
              <a:t>Distâncias pequenas;</a:t>
            </a:r>
          </a:p>
          <a:p>
            <a:endParaRPr lang="pt-BR" dirty="0" smtClean="0"/>
          </a:p>
          <a:p>
            <a:r>
              <a:rPr lang="pt-BR" dirty="0" smtClean="0"/>
              <a:t>Óculos;</a:t>
            </a:r>
          </a:p>
          <a:p>
            <a:endParaRPr lang="pt-BR" dirty="0" smtClean="0"/>
          </a:p>
          <a:p>
            <a:r>
              <a:rPr lang="pt-BR" dirty="0" smtClean="0"/>
              <a:t>Rejeição por algumas pessoas.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Desvantagens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Padrão de veias da mão;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Reconhecimento por odor;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Arquitetura da orelha;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DNA;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Ondas cerebrais.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Atualidades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929066"/>
            <a:ext cx="188377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428736"/>
            <a:ext cx="2402501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Primórdios: governos e militares;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Recentemente: outras instituições.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Aplicações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Leitores de retina e filmes;</a:t>
            </a:r>
          </a:p>
          <a:p>
            <a:endParaRPr lang="pt-BR" dirty="0" smtClean="0"/>
          </a:p>
          <a:p>
            <a:r>
              <a:rPr lang="pt-BR" dirty="0" smtClean="0"/>
              <a:t>Degradação da retina;</a:t>
            </a:r>
          </a:p>
          <a:p>
            <a:endParaRPr lang="pt-BR" dirty="0" smtClean="0"/>
          </a:p>
          <a:p>
            <a:r>
              <a:rPr lang="pt-BR" dirty="0" smtClean="0"/>
              <a:t>Detecção de doenças;</a:t>
            </a:r>
          </a:p>
          <a:p>
            <a:endParaRPr lang="pt-BR" dirty="0" smtClean="0"/>
          </a:p>
          <a:p>
            <a:r>
              <a:rPr lang="pt-BR" dirty="0" smtClean="0"/>
              <a:t>Processo OCT.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Curiosidades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Tendência de queda no preço unitário;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Reduzidas aplicações;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Substituição por biometria de Íris;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Uso de biometrias combinadas: confiabilidade aumentada e preço reduzido.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b="1" dirty="0" smtClean="0"/>
          </a:p>
          <a:p>
            <a:endParaRPr lang="pt-BR" b="1" dirty="0" smtClean="0"/>
          </a:p>
          <a:p>
            <a:pPr algn="just">
              <a:buNone/>
            </a:pPr>
            <a:r>
              <a:rPr lang="pt-BR" b="1" smtClean="0"/>
              <a:t>Que propriedade </a:t>
            </a:r>
            <a:r>
              <a:rPr lang="pt-BR" b="1" dirty="0" smtClean="0"/>
              <a:t>da retina faz dela uma característica ideal para ser </a:t>
            </a:r>
            <a:r>
              <a:rPr lang="pt-BR" b="1" dirty="0" err="1" smtClean="0"/>
              <a:t>biometrizada</a:t>
            </a:r>
            <a:r>
              <a:rPr lang="pt-BR" b="1" dirty="0" smtClean="0"/>
              <a:t>?</a:t>
            </a:r>
          </a:p>
          <a:p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Perguntas (1)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Que fatores podem prejudicar a qualidade da imagem obtida pela câmera?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Perguntas (2)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algn="just"/>
            <a:r>
              <a:rPr lang="pt-BR" dirty="0" smtClean="0"/>
              <a:t>Mensuração dos seres vivos;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Particularidades físicas e comportamentais;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Captura &gt; Registro &gt; Comparação;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Identificação/Reconhecimento x Registro.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que é biometria ?</a:t>
            </a: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pPr algn="just"/>
            <a:r>
              <a:rPr lang="pt-BR" b="1" dirty="0" smtClean="0"/>
              <a:t>Cite duas vantagens e duas desvantagens da utilização da biometria de retina.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Perguntas (3)</a:t>
            </a:r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b="1" dirty="0" smtClean="0"/>
              <a:t>Cite três biometrias que vem sendo pesquisadas no cenário atual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Perguntas (4)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algn="just"/>
            <a:r>
              <a:rPr lang="pt-BR" b="1" dirty="0" smtClean="0"/>
              <a:t>Em que situações a biometria de retina é indicada?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Perguntas (5)</a:t>
            </a: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[1] JAIN, Anil; BOLLE, Ruud; PANKANTI, </a:t>
            </a:r>
            <a:r>
              <a:rPr lang="pt-BR" dirty="0" err="1" smtClean="0"/>
              <a:t>Sharath</a:t>
            </a:r>
            <a:r>
              <a:rPr lang="pt-BR" dirty="0" smtClean="0"/>
              <a:t>. Capítulo 6. In </a:t>
            </a:r>
            <a:r>
              <a:rPr lang="pt-BR" dirty="0" err="1" smtClean="0"/>
              <a:t>Biometrics</a:t>
            </a:r>
            <a:r>
              <a:rPr lang="pt-BR" dirty="0" smtClean="0"/>
              <a:t>: </a:t>
            </a:r>
            <a:r>
              <a:rPr lang="pt-BR" dirty="0" err="1" smtClean="0"/>
              <a:t>Personal</a:t>
            </a:r>
            <a:r>
              <a:rPr lang="pt-BR" dirty="0" smtClean="0"/>
              <a:t> </a:t>
            </a:r>
            <a:r>
              <a:rPr lang="pt-BR" dirty="0" err="1" smtClean="0"/>
              <a:t>identification</a:t>
            </a:r>
            <a:r>
              <a:rPr lang="pt-BR" dirty="0" smtClean="0"/>
              <a:t> in </a:t>
            </a:r>
            <a:r>
              <a:rPr lang="pt-BR" dirty="0" err="1" smtClean="0"/>
              <a:t>Networked</a:t>
            </a:r>
            <a:r>
              <a:rPr lang="pt-BR" dirty="0" smtClean="0"/>
              <a:t> </a:t>
            </a:r>
            <a:r>
              <a:rPr lang="pt-BR" dirty="0" err="1" smtClean="0"/>
              <a:t>Society</a:t>
            </a:r>
            <a:r>
              <a:rPr lang="pt-BR" dirty="0" smtClean="0"/>
              <a:t>. Publicado por </a:t>
            </a:r>
            <a:r>
              <a:rPr lang="pt-BR" dirty="0" err="1" smtClean="0"/>
              <a:t>Kluwer</a:t>
            </a:r>
            <a:r>
              <a:rPr lang="pt-BR" dirty="0" smtClean="0"/>
              <a:t> </a:t>
            </a:r>
            <a:r>
              <a:rPr lang="pt-BR" dirty="0" err="1" smtClean="0"/>
              <a:t>Academic</a:t>
            </a:r>
            <a:r>
              <a:rPr lang="pt-BR" dirty="0" smtClean="0"/>
              <a:t> </a:t>
            </a:r>
            <a:r>
              <a:rPr lang="pt-BR" dirty="0" err="1" smtClean="0"/>
              <a:t>Publishers</a:t>
            </a:r>
            <a:r>
              <a:rPr lang="pt-BR" dirty="0" smtClean="0"/>
              <a:t>: 1998</a:t>
            </a:r>
          </a:p>
          <a:p>
            <a:r>
              <a:rPr lang="pt-BR" dirty="0" smtClean="0"/>
              <a:t>[2]LINHARES, Sérgio; GEWANDSZNADJER, Fernando. Biologia hoje 2. 14a edição.Editora Ática.2005</a:t>
            </a:r>
          </a:p>
          <a:p>
            <a:r>
              <a:rPr lang="pt-BR" dirty="0" smtClean="0"/>
              <a:t>[3]HINDAWI. </a:t>
            </a:r>
            <a:r>
              <a:rPr lang="pt-BR" dirty="0" err="1" smtClean="0"/>
              <a:t>Research</a:t>
            </a:r>
            <a:r>
              <a:rPr lang="pt-BR" dirty="0" smtClean="0"/>
              <a:t> </a:t>
            </a:r>
            <a:r>
              <a:rPr lang="pt-BR" dirty="0" err="1" smtClean="0"/>
              <a:t>Article</a:t>
            </a:r>
            <a:r>
              <a:rPr lang="pt-BR" dirty="0" smtClean="0"/>
              <a:t>: A Novel </a:t>
            </a:r>
            <a:r>
              <a:rPr lang="pt-BR" dirty="0" err="1" smtClean="0"/>
              <a:t>Retinal</a:t>
            </a:r>
            <a:r>
              <a:rPr lang="pt-BR" dirty="0" smtClean="0"/>
              <a:t> </a:t>
            </a:r>
            <a:r>
              <a:rPr lang="pt-BR" dirty="0" err="1" smtClean="0"/>
              <a:t>Identification</a:t>
            </a:r>
            <a:r>
              <a:rPr lang="pt-BR" dirty="0" smtClean="0"/>
              <a:t> System. Disponível em: </a:t>
            </a:r>
            <a:r>
              <a:rPr lang="pt-BR" dirty="0" smtClean="0">
                <a:hlinkClick r:id="rId2"/>
              </a:rPr>
              <a:t>http://www.hindawi.com/journals/asp/2008/280635.html</a:t>
            </a:r>
            <a:r>
              <a:rPr lang="pt-BR" dirty="0" smtClean="0"/>
              <a:t>. Acesso em 05/06/2010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[4] Figura: </a:t>
            </a:r>
            <a:r>
              <a:rPr lang="pt-BR" dirty="0" err="1" smtClean="0"/>
              <a:t>human</a:t>
            </a:r>
            <a:r>
              <a:rPr lang="pt-BR" dirty="0" smtClean="0"/>
              <a:t> retina. Disponível no site: </a:t>
            </a:r>
            <a:r>
              <a:rPr lang="pt-BR" dirty="0" smtClean="0">
                <a:hlinkClick r:id="rId2"/>
              </a:rPr>
              <a:t>http://www1.appstate.edu/~kms/classes/psy3203/EyePhysio/huretina.jpg</a:t>
            </a:r>
            <a:r>
              <a:rPr lang="pt-BR" dirty="0" smtClean="0"/>
              <a:t>. Acesso em 05/06/2010</a:t>
            </a:r>
          </a:p>
          <a:p>
            <a:r>
              <a:rPr lang="pt-BR" dirty="0" smtClean="0"/>
              <a:t>[5]MEDICAL DISCOVERIES. </a:t>
            </a:r>
            <a:r>
              <a:rPr lang="pt-BR" dirty="0" err="1" smtClean="0"/>
              <a:t>Retinography</a:t>
            </a:r>
            <a:r>
              <a:rPr lang="pt-BR" dirty="0" smtClean="0"/>
              <a:t>. Disponível no site: </a:t>
            </a:r>
            <a:r>
              <a:rPr lang="pt-BR" dirty="0" smtClean="0">
                <a:hlinkClick r:id="rId3"/>
              </a:rPr>
              <a:t>http://www.discoveriesinmedicine.com/Ra-Thy/Retinography.html</a:t>
            </a:r>
            <a:r>
              <a:rPr lang="pt-BR" dirty="0" smtClean="0"/>
              <a:t>. Acesso em 05/06/2010</a:t>
            </a:r>
          </a:p>
          <a:p>
            <a:r>
              <a:rPr lang="pt-BR" dirty="0" smtClean="0"/>
              <a:t>[6] ROBERTS, Chris. </a:t>
            </a:r>
            <a:r>
              <a:rPr lang="pt-BR" dirty="0" err="1" smtClean="0"/>
              <a:t>Biometrics</a:t>
            </a:r>
            <a:r>
              <a:rPr lang="pt-BR" dirty="0" smtClean="0"/>
              <a:t>. Novembro 2005 </a:t>
            </a:r>
            <a:r>
              <a:rPr lang="pt-BR" dirty="0" err="1" smtClean="0"/>
              <a:t>Dísponível</a:t>
            </a:r>
            <a:r>
              <a:rPr lang="pt-BR" dirty="0" smtClean="0"/>
              <a:t> no site: </a:t>
            </a:r>
            <a:r>
              <a:rPr lang="pt-BR" dirty="0" smtClean="0">
                <a:hlinkClick r:id="rId4"/>
              </a:rPr>
              <a:t>http://www.ccip.govt.nz/newsroom/information-notes/2005/biometrics.pdf</a:t>
            </a:r>
            <a:r>
              <a:rPr lang="pt-BR" dirty="0" smtClean="0"/>
              <a:t>. Acesso em 05/06/2010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Bibliografia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[7] SMARTSEC.Biometria. Disponível no site: </a:t>
            </a:r>
            <a:r>
              <a:rPr lang="pt-BR" dirty="0" smtClean="0">
                <a:hlinkClick r:id="rId2"/>
              </a:rPr>
              <a:t>http://www.smartsec.com.br/biometria.html</a:t>
            </a:r>
            <a:r>
              <a:rPr lang="pt-BR" dirty="0" smtClean="0"/>
              <a:t>. Acesso em 05/06/2010</a:t>
            </a:r>
          </a:p>
          <a:p>
            <a:r>
              <a:rPr lang="pt-BR" dirty="0" smtClean="0"/>
              <a:t>[8]VICENTIN,Juliana; BARRETO,Fernanda; DICKEL, Daniele; SANTOS,Patrícia. Provendo segurança através da biometria. Disponível no site: </a:t>
            </a:r>
            <a:r>
              <a:rPr lang="pt-BR" dirty="0" smtClean="0">
                <a:hlinkClick r:id="rId3"/>
              </a:rPr>
              <a:t>http://www.lyfreitas.com/artigos_mba/artbiometria.pdf</a:t>
            </a:r>
            <a:r>
              <a:rPr lang="pt-BR" dirty="0" smtClean="0"/>
              <a:t>. Acesso em 05/06/2010</a:t>
            </a:r>
          </a:p>
          <a:p>
            <a:r>
              <a:rPr lang="pt-BR" dirty="0" smtClean="0"/>
              <a:t>[9]Figura: Mapeamento do padrão de veias da mão. Disponível no site: </a:t>
            </a:r>
            <a:r>
              <a:rPr lang="pt-BR" dirty="0" smtClean="0">
                <a:hlinkClick r:id="rId4"/>
              </a:rPr>
              <a:t>http://www.fujitsu.com/img/EU/pt/news/pr/bio2.jpg</a:t>
            </a:r>
            <a:r>
              <a:rPr lang="pt-BR" dirty="0" smtClean="0"/>
              <a:t>. Acesso em 05/06/2010</a:t>
            </a:r>
          </a:p>
          <a:p>
            <a:r>
              <a:rPr lang="pt-BR" dirty="0" smtClean="0"/>
              <a:t>[10]Figura: Padrão de veias da mão. Disponível no site: </a:t>
            </a:r>
            <a:r>
              <a:rPr lang="pt-BR" dirty="0" smtClean="0">
                <a:hlinkClick r:id="rId5"/>
              </a:rPr>
              <a:t>http://www.fujitsu.com/img/EU/pt/news/pr/bio1.gif</a:t>
            </a:r>
            <a:r>
              <a:rPr lang="pt-BR" dirty="0" smtClean="0"/>
              <a:t>. Acesso em 05/06/2010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mtClean="0"/>
              <a:t>Bibliografia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Reconhecimento facial;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Geometria da mão e do dedo;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Voz;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Assinatura;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Íris.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O que é biometria - Exemplos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714488"/>
            <a:ext cx="1839483" cy="1889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643314"/>
            <a:ext cx="2105027" cy="210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ol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500174"/>
            <a:ext cx="7125529" cy="464347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Esclerótica;</a:t>
            </a:r>
          </a:p>
          <a:p>
            <a:r>
              <a:rPr lang="pt-BR" dirty="0" smtClean="0"/>
              <a:t>Córnea;</a:t>
            </a:r>
          </a:p>
          <a:p>
            <a:r>
              <a:rPr lang="pt-BR" dirty="0" smtClean="0"/>
              <a:t>Coróide; </a:t>
            </a:r>
          </a:p>
          <a:p>
            <a:r>
              <a:rPr lang="pt-BR" dirty="0" smtClean="0"/>
              <a:t>Pupila.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 Olho humano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ol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500174"/>
            <a:ext cx="7125529" cy="464347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Cones e Bastonetes;</a:t>
            </a:r>
          </a:p>
          <a:p>
            <a:r>
              <a:rPr lang="pt-BR" dirty="0" smtClean="0"/>
              <a:t>Fóvea;</a:t>
            </a:r>
          </a:p>
          <a:p>
            <a:r>
              <a:rPr lang="pt-BR" dirty="0" smtClean="0"/>
              <a:t>Eixo óptico;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 Olho humano - Retina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olh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1500174"/>
            <a:ext cx="7125529" cy="464347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Nervo óptico;</a:t>
            </a:r>
          </a:p>
          <a:p>
            <a:r>
              <a:rPr lang="pt-BR" dirty="0" smtClean="0"/>
              <a:t>Ponto cego;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 Olho humano - Retina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 Olho humano - Retina</a:t>
            </a:r>
            <a:endParaRPr lang="pt-BR" dirty="0"/>
          </a:p>
        </p:txBody>
      </p:sp>
      <p:pic>
        <p:nvPicPr>
          <p:cNvPr id="6" name="Imagem 5" descr="retin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214422"/>
            <a:ext cx="6357958" cy="476846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Fundição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840</Words>
  <Application>Microsoft Office PowerPoint</Application>
  <PresentationFormat>Apresentação na tela (4:3)</PresentationFormat>
  <Paragraphs>247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46" baseType="lpstr">
      <vt:lpstr>Concurso</vt:lpstr>
      <vt:lpstr>Biometria Reconhecimento de Retina</vt:lpstr>
      <vt:lpstr> Introdução</vt:lpstr>
      <vt:lpstr> Introdução –  Previsão do mercado biométrico</vt:lpstr>
      <vt:lpstr>O que é biometria ?</vt:lpstr>
      <vt:lpstr> O que é biometria - Exemplos</vt:lpstr>
      <vt:lpstr>O Olho humano</vt:lpstr>
      <vt:lpstr>O Olho humano - Retina</vt:lpstr>
      <vt:lpstr>O Olho humano - Retina</vt:lpstr>
      <vt:lpstr>O Olho humano - Retina</vt:lpstr>
      <vt:lpstr>O Olho humano - Retina</vt:lpstr>
      <vt:lpstr>Varredura de Retina</vt:lpstr>
      <vt:lpstr>Varredura de Retina</vt:lpstr>
      <vt:lpstr>Varredura de Retina – Aquisição de imagem</vt:lpstr>
      <vt:lpstr>Varredura de Retina – Aquisição de imagem</vt:lpstr>
      <vt:lpstr>Varredura de Retina – Aquisição de imagem</vt:lpstr>
      <vt:lpstr>Varredura de Retina – Aquisição de imagem</vt:lpstr>
      <vt:lpstr>Varredura de Retina – Representação  </vt:lpstr>
      <vt:lpstr>Varredura de Retina – Comparação </vt:lpstr>
      <vt:lpstr>Varredura de Retina – Outro Sistema</vt:lpstr>
      <vt:lpstr>Varredura de Retina – Outro Sistema</vt:lpstr>
      <vt:lpstr>Varredura de Retina – Outro Sistema</vt:lpstr>
      <vt:lpstr>Varredura de Retina – Outro Sistema</vt:lpstr>
      <vt:lpstr>Varredura de Retina – Outro Sistema</vt:lpstr>
      <vt:lpstr>Varredura de Retina – Outro Sistema</vt:lpstr>
      <vt:lpstr>Varredura de Retina – Outro Sistema</vt:lpstr>
      <vt:lpstr>Observações Gerais </vt:lpstr>
      <vt:lpstr>Observações Gerais –  Operação do sistema</vt:lpstr>
      <vt:lpstr>Observações Gerais –  Erros</vt:lpstr>
      <vt:lpstr>Observações Gerais –  Desempenho</vt:lpstr>
      <vt:lpstr>Observações Gerais –  Desempenho</vt:lpstr>
      <vt:lpstr>Observações Gerais –  Desempenho</vt:lpstr>
      <vt:lpstr>Vantagens</vt:lpstr>
      <vt:lpstr>Desvantagens</vt:lpstr>
      <vt:lpstr>Atualidades</vt:lpstr>
      <vt:lpstr>Aplicações</vt:lpstr>
      <vt:lpstr>Curiosidades</vt:lpstr>
      <vt:lpstr>Conclusão</vt:lpstr>
      <vt:lpstr>Perguntas (1)</vt:lpstr>
      <vt:lpstr>Perguntas (2)</vt:lpstr>
      <vt:lpstr>Perguntas (3)</vt:lpstr>
      <vt:lpstr>Perguntas (4)</vt:lpstr>
      <vt:lpstr>Perguntas (5)</vt:lpstr>
      <vt:lpstr>Bibliografia</vt:lpstr>
      <vt:lpstr>Bibliografia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Usuário</cp:lastModifiedBy>
  <cp:revision>19</cp:revision>
  <dcterms:created xsi:type="dcterms:W3CDTF">2010-06-08T04:33:35Z</dcterms:created>
  <dcterms:modified xsi:type="dcterms:W3CDTF">2010-06-08T08:20:59Z</dcterms:modified>
</cp:coreProperties>
</file>