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15" r:id="rId2"/>
    <p:sldId id="362" r:id="rId3"/>
    <p:sldId id="392" r:id="rId4"/>
    <p:sldId id="394" r:id="rId5"/>
    <p:sldId id="384" r:id="rId6"/>
    <p:sldId id="395" r:id="rId7"/>
    <p:sldId id="385" r:id="rId8"/>
    <p:sldId id="396" r:id="rId9"/>
    <p:sldId id="369" r:id="rId10"/>
    <p:sldId id="398" r:id="rId11"/>
    <p:sldId id="397" r:id="rId12"/>
    <p:sldId id="399" r:id="rId13"/>
    <p:sldId id="402" r:id="rId14"/>
    <p:sldId id="400" r:id="rId15"/>
    <p:sldId id="403" r:id="rId16"/>
    <p:sldId id="401" r:id="rId17"/>
    <p:sldId id="391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5050"/>
    <a:srgbClr val="FF0000"/>
    <a:srgbClr val="0033CC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 autoAdjust="0"/>
    <p:restoredTop sz="94434" autoAdjust="0"/>
  </p:normalViewPr>
  <p:slideViewPr>
    <p:cSldViewPr>
      <p:cViewPr varScale="1">
        <p:scale>
          <a:sx n="70" d="100"/>
          <a:sy n="70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B755EC-B04C-426A-9BF6-2D9E960B05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47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F5AEB5-807E-4AC7-81D6-73B58F2B92E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575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54113" y="687388"/>
            <a:ext cx="45481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4988"/>
            <a:ext cx="5481638" cy="410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6" tIns="44163" rIns="85146" bIns="44163" anchor="ctr"/>
          <a:lstStyle/>
          <a:p>
            <a:pPr defTabSz="457200"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2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5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0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1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4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1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0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5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4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8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89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96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188913"/>
            <a:ext cx="2130425" cy="63261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4638" y="188913"/>
            <a:ext cx="6240462" cy="63261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39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38" y="188913"/>
            <a:ext cx="8523287" cy="9493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93688" y="1701800"/>
            <a:ext cx="4165600" cy="4813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1701800"/>
            <a:ext cx="4167187" cy="4813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40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38" y="188913"/>
            <a:ext cx="8523287" cy="9493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93688" y="1701800"/>
            <a:ext cx="4165600" cy="4813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11688" y="1701800"/>
            <a:ext cx="4167187" cy="23304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11688" y="4184650"/>
            <a:ext cx="4167187" cy="23304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9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38" y="188913"/>
            <a:ext cx="8523287" cy="9493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93688" y="1701800"/>
            <a:ext cx="8485187" cy="48133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63414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F7922-A4D6-4307-AC32-2A3E8C4E8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8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66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9699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3688" y="1701800"/>
            <a:ext cx="416560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1701800"/>
            <a:ext cx="4167187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30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83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73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9376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8047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523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grpSp>
        <p:nvGrpSpPr>
          <p:cNvPr id="1027" name="Group 1"/>
          <p:cNvGrpSpPr>
            <a:grpSpLocks/>
          </p:cNvGrpSpPr>
          <p:nvPr userDrawn="1"/>
        </p:nvGrpSpPr>
        <p:grpSpPr bwMode="auto">
          <a:xfrm>
            <a:off x="-30163" y="1238250"/>
            <a:ext cx="9139238" cy="242888"/>
            <a:chOff x="0" y="825"/>
            <a:chExt cx="5757" cy="153"/>
          </a:xfrm>
        </p:grpSpPr>
        <p:sp>
          <p:nvSpPr>
            <p:cNvPr id="1030" name="AutoShape 2"/>
            <p:cNvSpPr>
              <a:spLocks noChangeArrowheads="1"/>
            </p:cNvSpPr>
            <p:nvPr/>
          </p:nvSpPr>
          <p:spPr bwMode="auto">
            <a:xfrm>
              <a:off x="0" y="825"/>
              <a:ext cx="5758" cy="72"/>
            </a:xfrm>
            <a:prstGeom prst="roundRect">
              <a:avLst>
                <a:gd name="adj" fmla="val 1389"/>
              </a:avLst>
            </a:prstGeom>
            <a:gradFill rotWithShape="0">
              <a:gsLst>
                <a:gs pos="0">
                  <a:srgbClr val="17175E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220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" name="AutoShape 3"/>
            <p:cNvSpPr>
              <a:spLocks noChangeArrowheads="1"/>
            </p:cNvSpPr>
            <p:nvPr/>
          </p:nvSpPr>
          <p:spPr bwMode="auto">
            <a:xfrm>
              <a:off x="0" y="955"/>
              <a:ext cx="5758" cy="24"/>
            </a:xfrm>
            <a:prstGeom prst="roundRect">
              <a:avLst>
                <a:gd name="adj" fmla="val 4167"/>
              </a:avLst>
            </a:prstGeom>
            <a:gradFill rotWithShape="0">
              <a:gsLst>
                <a:gs pos="0">
                  <a:srgbClr val="5E0000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sz="220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61938"/>
            <a:ext cx="17272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85188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96697" y="6117429"/>
            <a:ext cx="20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298F7922-A4D6-4307-AC32-2A3E8C4E8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188913"/>
            <a:ext cx="3779838" cy="1008062"/>
          </a:xfrm>
          <a:prstGeom prst="roundRect">
            <a:avLst>
              <a:gd name="adj" fmla="val 15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rgbClr val="0033CC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927225"/>
            <a:ext cx="8064500" cy="1549400"/>
          </a:xfrm>
        </p:spPr>
        <p:txBody>
          <a:bodyPr/>
          <a:lstStyle/>
          <a:p>
            <a:pPr algn="ctr" defTabSz="457200" eaLnBrk="1" hangingPunct="1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sz="3200" dirty="0" err="1" smtClean="0"/>
              <a:t>OpenStack</a:t>
            </a:r>
            <a:r>
              <a:rPr lang="pt-BR" sz="3200" dirty="0" smtClean="0"/>
              <a:t> – Orquestrador de nuvem </a:t>
            </a:r>
            <a:r>
              <a:rPr lang="pt-BR" sz="3200" dirty="0" err="1"/>
              <a:t>o</a:t>
            </a:r>
            <a:r>
              <a:rPr lang="pt-BR" sz="3200" dirty="0" err="1" smtClean="0"/>
              <a:t>pensource</a:t>
            </a:r>
            <a:endParaRPr lang="en-GB" sz="3200" b="1" dirty="0" smtClean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162800" y="304800"/>
            <a:ext cx="1752600" cy="838200"/>
          </a:xfrm>
          <a:prstGeom prst="roundRect">
            <a:avLst>
              <a:gd name="adj" fmla="val 18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rgbClr val="0033CC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08288" y="260350"/>
            <a:ext cx="6335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33CC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33CC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CC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3333CC"/>
              </a:buClr>
              <a:buSzPct val="75000"/>
              <a:buFontTx/>
              <a:buNone/>
            </a:pPr>
            <a:r>
              <a:rPr lang="en-GB" sz="1800">
                <a:solidFill>
                  <a:srgbClr val="3333CC"/>
                </a:solidFill>
              </a:rPr>
              <a:t>Departamento de Eletrônica e de Computação - Poli</a:t>
            </a:r>
          </a:p>
          <a:p>
            <a:pPr algn="r" eaLnBrk="1" hangingPunct="1">
              <a:spcBef>
                <a:spcPct val="0"/>
              </a:spcBef>
              <a:buClr>
                <a:srgbClr val="3333CC"/>
              </a:buClr>
              <a:buSzPct val="75000"/>
              <a:buFontTx/>
              <a:buNone/>
            </a:pPr>
            <a:r>
              <a:rPr lang="en-GB" sz="1800">
                <a:solidFill>
                  <a:srgbClr val="3333CC"/>
                </a:solidFill>
              </a:rPr>
              <a:t>Programa de Engenharia Elétrica - COPPE</a:t>
            </a:r>
          </a:p>
          <a:p>
            <a:pPr algn="r" eaLnBrk="1" hangingPunct="1">
              <a:spcBef>
                <a:spcPct val="0"/>
              </a:spcBef>
              <a:buClr>
                <a:srgbClr val="3333CC"/>
              </a:buClr>
              <a:buSzPct val="75000"/>
              <a:buFontTx/>
              <a:buNone/>
            </a:pPr>
            <a:r>
              <a:rPr lang="en-GB" sz="1800">
                <a:solidFill>
                  <a:srgbClr val="3333CC"/>
                </a:solidFill>
              </a:rPr>
              <a:t>Universidade Federal do Rio de Janeiro</a:t>
            </a:r>
          </a:p>
          <a:p>
            <a:pPr algn="r" eaLnBrk="1" hangingPunct="1">
              <a:spcBef>
                <a:spcPct val="0"/>
              </a:spcBef>
              <a:buClr>
                <a:srgbClr val="3333CC"/>
              </a:buClr>
              <a:buSzPct val="75000"/>
              <a:buFontTx/>
              <a:buNone/>
            </a:pPr>
            <a:endParaRPr lang="en-GB" sz="1800">
              <a:solidFill>
                <a:srgbClr val="3333CC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3573016"/>
            <a:ext cx="8054975" cy="2382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eaLnBrk="1" hangingPunct="1">
              <a:spcBef>
                <a:spcPts val="500"/>
              </a:spcBef>
              <a:buClr>
                <a:srgbClr val="3333CC"/>
              </a:buClr>
              <a:buSzPct val="75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800" b="1" dirty="0" smtClean="0">
              <a:solidFill>
                <a:srgbClr val="3333CC"/>
              </a:solidFill>
              <a:latin typeface="+mn-lt"/>
            </a:endParaRPr>
          </a:p>
          <a:p>
            <a:pPr algn="ctr" defTabSz="457200" eaLnBrk="1" hangingPunct="1">
              <a:spcBef>
                <a:spcPts val="500"/>
              </a:spcBef>
              <a:buClr>
                <a:srgbClr val="3333CC"/>
              </a:buClr>
              <a:buSzPct val="75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 smtClean="0">
                <a:solidFill>
                  <a:srgbClr val="3333CC"/>
                </a:solidFill>
                <a:latin typeface="+mn-lt"/>
              </a:rPr>
              <a:t>Jean </a:t>
            </a:r>
            <a:r>
              <a:rPr lang="en-GB" sz="2800" b="1" dirty="0" err="1">
                <a:solidFill>
                  <a:srgbClr val="3333CC"/>
                </a:solidFill>
                <a:latin typeface="+mn-lt"/>
              </a:rPr>
              <a:t>Philipe</a:t>
            </a:r>
            <a:r>
              <a:rPr lang="en-GB" sz="28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800" b="1" dirty="0" err="1">
                <a:solidFill>
                  <a:srgbClr val="3333CC"/>
                </a:solidFill>
                <a:latin typeface="+mn-lt"/>
              </a:rPr>
              <a:t>Sabino</a:t>
            </a:r>
            <a:r>
              <a:rPr lang="en-GB" sz="2800" b="1" dirty="0">
                <a:solidFill>
                  <a:srgbClr val="3333CC"/>
                </a:solidFill>
                <a:latin typeface="+mn-lt"/>
              </a:rPr>
              <a:t> da </a:t>
            </a:r>
            <a:r>
              <a:rPr lang="en-GB" sz="2800" b="1" dirty="0" smtClean="0">
                <a:solidFill>
                  <a:srgbClr val="3333CC"/>
                </a:solidFill>
                <a:latin typeface="+mn-lt"/>
              </a:rPr>
              <a:t>Fonseca</a:t>
            </a:r>
          </a:p>
          <a:p>
            <a:pPr algn="ctr" defTabSz="457200" eaLnBrk="1" hangingPunct="1">
              <a:spcBef>
                <a:spcPts val="500"/>
              </a:spcBef>
              <a:buClr>
                <a:srgbClr val="3333CC"/>
              </a:buClr>
              <a:buSzPct val="75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800" b="1" dirty="0">
              <a:solidFill>
                <a:srgbClr val="3333CC"/>
              </a:solidFill>
              <a:latin typeface="+mn-lt"/>
            </a:endParaRPr>
          </a:p>
          <a:p>
            <a:pPr algn="ctr" defTabSz="457200" eaLnBrk="1" hangingPunct="1">
              <a:spcBef>
                <a:spcPts val="500"/>
              </a:spcBef>
              <a:buClr>
                <a:srgbClr val="3333CC"/>
              </a:buClr>
              <a:buSzPct val="75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b="1" dirty="0" smtClean="0">
                <a:solidFill>
                  <a:srgbClr val="3333CC"/>
                </a:solidFill>
                <a:latin typeface="+mn-lt"/>
              </a:rPr>
              <a:t>Prof: Otto</a:t>
            </a:r>
          </a:p>
          <a:p>
            <a:pPr algn="ctr" defTabSz="457200" eaLnBrk="1" hangingPunct="1">
              <a:spcBef>
                <a:spcPts val="500"/>
              </a:spcBef>
              <a:buClr>
                <a:srgbClr val="3333CC"/>
              </a:buClr>
              <a:buSzPct val="75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b="1" dirty="0" err="1" smtClean="0">
                <a:solidFill>
                  <a:srgbClr val="3333CC"/>
                </a:solidFill>
                <a:latin typeface="+mn-lt"/>
              </a:rPr>
              <a:t>Redes</a:t>
            </a:r>
            <a:r>
              <a:rPr lang="en-GB" sz="2400" b="1" dirty="0" smtClean="0">
                <a:solidFill>
                  <a:srgbClr val="3333CC"/>
                </a:solidFill>
                <a:latin typeface="+mn-lt"/>
              </a:rPr>
              <a:t> de </a:t>
            </a:r>
            <a:r>
              <a:rPr lang="en-GB" sz="2400" b="1" dirty="0" err="1" smtClean="0">
                <a:solidFill>
                  <a:srgbClr val="3333CC"/>
                </a:solidFill>
                <a:latin typeface="+mn-lt"/>
              </a:rPr>
              <a:t>Computadores</a:t>
            </a:r>
            <a:r>
              <a:rPr lang="en-GB" sz="2400" b="1" dirty="0" smtClean="0">
                <a:solidFill>
                  <a:srgbClr val="3333CC"/>
                </a:solidFill>
                <a:latin typeface="+mn-lt"/>
              </a:rPr>
              <a:t> I</a:t>
            </a:r>
            <a:endParaRPr lang="en-GB" sz="2400" b="1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Interface </a:t>
            </a:r>
            <a:r>
              <a:rPr lang="pt-BR" dirty="0" err="1" smtClean="0"/>
              <a:t>OpenStack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pt-B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56" y="1"/>
            <a:ext cx="9144000" cy="50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</a:t>
            </a:r>
            <a:r>
              <a:rPr lang="pt-BR" dirty="0" err="1" smtClean="0"/>
              <a:t>OpenStack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 smtClean="0"/>
              <a:t>Horizon</a:t>
            </a:r>
            <a:r>
              <a:rPr lang="pt-BR" dirty="0"/>
              <a:t> </a:t>
            </a:r>
            <a:r>
              <a:rPr lang="pt-BR" dirty="0" smtClean="0"/>
              <a:t>(Painel de Controle)</a:t>
            </a:r>
          </a:p>
          <a:p>
            <a:pPr lvl="1">
              <a:defRPr/>
            </a:pPr>
            <a:r>
              <a:rPr lang="pt-BR" sz="2400" dirty="0" smtClean="0"/>
              <a:t>Interação, API, Controlador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Nova (Computação)</a:t>
            </a:r>
          </a:p>
          <a:p>
            <a:pPr lvl="1">
              <a:defRPr/>
            </a:pPr>
            <a:r>
              <a:rPr lang="pt-BR" sz="2400" dirty="0" smtClean="0"/>
              <a:t>Criação, Migração, Exclusão</a:t>
            </a:r>
          </a:p>
          <a:p>
            <a:pPr lvl="1">
              <a:defRPr/>
            </a:pPr>
            <a:r>
              <a:rPr lang="pt-BR" sz="2400" dirty="0" smtClean="0"/>
              <a:t>Componentes internos 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err="1" smtClean="0"/>
              <a:t>Neutron</a:t>
            </a:r>
            <a:endParaRPr lang="pt-BR" dirty="0" smtClean="0"/>
          </a:p>
          <a:p>
            <a:pPr lvl="1">
              <a:defRPr/>
            </a:pPr>
            <a:r>
              <a:rPr lang="pt-BR" sz="2400" dirty="0" err="1" smtClean="0"/>
              <a:t>NaaS</a:t>
            </a:r>
            <a:r>
              <a:rPr lang="pt-BR" sz="2400" dirty="0" smtClean="0"/>
              <a:t>, API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</a:t>
            </a:r>
            <a:r>
              <a:rPr lang="pt-BR" dirty="0" err="1" smtClean="0"/>
              <a:t>OpenStack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Swift (Objetos)</a:t>
            </a:r>
          </a:p>
          <a:p>
            <a:pPr lvl="1">
              <a:defRPr/>
            </a:pPr>
            <a:r>
              <a:rPr lang="pt-BR" sz="2400" dirty="0" smtClean="0"/>
              <a:t>Informação não estruturada</a:t>
            </a:r>
          </a:p>
          <a:p>
            <a:pPr lvl="1">
              <a:defRPr/>
            </a:pPr>
            <a:r>
              <a:rPr lang="pt-BR" sz="2400" dirty="0" smtClean="0"/>
              <a:t>Resistente a falhas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err="1" smtClean="0"/>
              <a:t>Cinder</a:t>
            </a:r>
            <a:r>
              <a:rPr lang="pt-BR" dirty="0" smtClean="0"/>
              <a:t> (Blocos)</a:t>
            </a:r>
          </a:p>
          <a:p>
            <a:pPr lvl="1">
              <a:defRPr/>
            </a:pPr>
            <a:r>
              <a:rPr lang="pt-BR" sz="2400" dirty="0" smtClean="0"/>
              <a:t>Informações de </a:t>
            </a:r>
            <a:r>
              <a:rPr lang="pt-BR" sz="2400" dirty="0" err="1" smtClean="0"/>
              <a:t>VMs</a:t>
            </a:r>
            <a:endParaRPr lang="pt-BR" sz="2400" dirty="0" smtClean="0"/>
          </a:p>
          <a:p>
            <a:pPr lvl="1">
              <a:defRPr/>
            </a:pPr>
            <a:r>
              <a:rPr lang="pt-BR" sz="2400" dirty="0" smtClean="0"/>
              <a:t>Snapshots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err="1" smtClean="0"/>
              <a:t>Keystone</a:t>
            </a:r>
            <a:r>
              <a:rPr lang="pt-BR" dirty="0" smtClean="0"/>
              <a:t> (Identidade)</a:t>
            </a:r>
          </a:p>
          <a:p>
            <a:pPr lvl="1">
              <a:defRPr/>
            </a:pPr>
            <a:r>
              <a:rPr lang="pt-BR" sz="2400" dirty="0" smtClean="0"/>
              <a:t>Autorização e autenticação</a:t>
            </a:r>
          </a:p>
          <a:p>
            <a:pPr lvl="1">
              <a:defRPr/>
            </a:pPr>
            <a:r>
              <a:rPr lang="pt-BR" sz="2400" dirty="0" err="1" smtClean="0"/>
              <a:t>Tokens</a:t>
            </a:r>
            <a:r>
              <a:rPr lang="pt-BR" sz="2400" dirty="0" smtClean="0"/>
              <a:t> e papeis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397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11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</a:t>
            </a:r>
            <a:r>
              <a:rPr lang="pt-BR" dirty="0" err="1" smtClean="0"/>
              <a:t>OpenStack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 smtClean="0"/>
              <a:t>Glance</a:t>
            </a:r>
            <a:r>
              <a:rPr lang="pt-BR" dirty="0" smtClean="0"/>
              <a:t> (Imagens)</a:t>
            </a:r>
          </a:p>
          <a:p>
            <a:pPr lvl="1">
              <a:defRPr/>
            </a:pPr>
            <a:r>
              <a:rPr lang="pt-BR" sz="2400" dirty="0" smtClean="0"/>
              <a:t>Servir e gerir</a:t>
            </a:r>
          </a:p>
          <a:p>
            <a:pPr lvl="1">
              <a:defRPr/>
            </a:pPr>
            <a:r>
              <a:rPr lang="pt-BR" sz="2400" dirty="0" smtClean="0"/>
              <a:t>Salvas em outros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err="1" smtClean="0"/>
              <a:t>Ceilometer</a:t>
            </a:r>
            <a:r>
              <a:rPr lang="pt-BR" dirty="0" smtClean="0"/>
              <a:t> (Telemetria)</a:t>
            </a:r>
          </a:p>
          <a:p>
            <a:pPr lvl="1">
              <a:defRPr/>
            </a:pPr>
            <a:r>
              <a:rPr lang="pt-BR" sz="2400" dirty="0" smtClean="0"/>
              <a:t>Métricas relevantes</a:t>
            </a:r>
          </a:p>
          <a:p>
            <a:pPr lvl="1">
              <a:defRPr/>
            </a:pPr>
            <a:r>
              <a:rPr lang="pt-BR" sz="2400" dirty="0" smtClean="0"/>
              <a:t>Ajuda com custeamento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Componentes</a:t>
            </a:r>
            <a:endParaRPr lang="pt-BR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13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ooNAMqj2eIpt5mVdKBuzWlnYYoa6EX7O78aOmtT5Xig30wNB1pnakLN47l7Pg6e-039Kb0OvMWxINPnT9WrD0-TWXYlmQSQyBQuN5egWZTy7ChG_AGK80OHhMtTH6nbAq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3542"/>
            <a:ext cx="8281141" cy="50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69875" y="1712234"/>
            <a:ext cx="8485188" cy="4813300"/>
          </a:xfrm>
        </p:spPr>
        <p:txBody>
          <a:bodyPr/>
          <a:lstStyle/>
          <a:p>
            <a:pPr marL="0" indent="0">
              <a:buNone/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 smtClean="0"/>
              <a:t>Economia e melhor aproveitamento de recursos</a:t>
            </a:r>
          </a:p>
          <a:p>
            <a:pPr>
              <a:defRPr/>
            </a:pPr>
            <a:endParaRPr lang="pt-BR" sz="2600" dirty="0" smtClean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 err="1" smtClean="0"/>
              <a:t>OpenStack</a:t>
            </a:r>
            <a:r>
              <a:rPr lang="pt-BR" sz="2800" dirty="0" smtClean="0"/>
              <a:t> </a:t>
            </a:r>
            <a:r>
              <a:rPr lang="pt-BR" sz="2800" dirty="0" err="1" smtClean="0"/>
              <a:t>altamentamente</a:t>
            </a:r>
            <a:r>
              <a:rPr lang="pt-BR" sz="2800" dirty="0"/>
              <a:t> </a:t>
            </a:r>
            <a:r>
              <a:rPr lang="pt-BR" sz="2800" dirty="0" err="1" smtClean="0"/>
              <a:t>customizável</a:t>
            </a:r>
            <a:endParaRPr lang="pt-BR" sz="2800" dirty="0" smtClean="0"/>
          </a:p>
          <a:p>
            <a:pPr lvl="1">
              <a:defRPr/>
            </a:pPr>
            <a:r>
              <a:rPr lang="pt-BR" sz="2800" dirty="0" smtClean="0"/>
              <a:t>Recomendado para soluções avançadas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14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 que é computação em nuvem? Por que ela foi possível</a:t>
            </a:r>
            <a:r>
              <a:rPr lang="pt-BR" dirty="0" smtClean="0"/>
              <a:t>?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/>
              <a:t>O que é virtualização? Que componente a possibilita?</a:t>
            </a:r>
            <a:endParaRPr lang="pt-BR" dirty="0" smtClean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O que é um orquestrador de nuvem?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/>
              <a:t>O que é o </a:t>
            </a:r>
            <a:r>
              <a:rPr lang="pt-BR" dirty="0" err="1"/>
              <a:t>OpenStack</a:t>
            </a:r>
            <a:r>
              <a:rPr lang="pt-BR" dirty="0"/>
              <a:t>? Cite algumas de suas características marcantes.</a:t>
            </a: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/>
              <a:t>Quais são as funcionalidades do </a:t>
            </a:r>
            <a:r>
              <a:rPr lang="pt-BR" dirty="0" err="1"/>
              <a:t>OpenStack</a:t>
            </a:r>
            <a:r>
              <a:rPr lang="pt-BR" dirty="0"/>
              <a:t> implementadas por módulos?</a:t>
            </a:r>
          </a:p>
          <a:p>
            <a:pPr>
              <a:defRPr/>
            </a:pPr>
            <a:endParaRPr lang="pt-BR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15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pt-BR" sz="8000" dirty="0" smtClean="0"/>
          </a:p>
          <a:p>
            <a:pPr marL="457200" lvl="1" indent="0">
              <a:buNone/>
            </a:pPr>
            <a:r>
              <a:rPr lang="pt-BR" sz="8000" dirty="0"/>
              <a:t> </a:t>
            </a:r>
            <a:r>
              <a:rPr lang="pt-BR" sz="8000" dirty="0" smtClean="0"/>
              <a:t>    Obrigado!</a:t>
            </a:r>
            <a:endParaRPr lang="pt-BR" sz="8000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79174" y="618867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16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Computação em Nuvem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260022"/>
            <a:ext cx="8462963" cy="53292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Avanço tecnológico possibilitou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Acesso de recursos remotamente</a:t>
            </a:r>
            <a:endParaRPr lang="pt-BR" sz="2800" i="1" dirty="0" smtClean="0"/>
          </a:p>
          <a:p>
            <a:pPr lvl="1" eaLnBrk="1" hangingPunct="1">
              <a:defRPr/>
            </a:pPr>
            <a:r>
              <a:rPr lang="pt-BR" sz="2800" dirty="0" smtClean="0"/>
              <a:t>Alta disponibilidade</a:t>
            </a:r>
          </a:p>
          <a:p>
            <a:pPr lvl="1" eaLnBrk="1" hangingPunct="1">
              <a:defRPr/>
            </a:pPr>
            <a:r>
              <a:rPr lang="pt-BR" sz="2800" dirty="0" smtClean="0"/>
              <a:t>Redução de custos</a:t>
            </a:r>
          </a:p>
          <a:p>
            <a:pPr marL="457200" lvl="1" indent="0" eaLnBrk="1" hangingPunct="1">
              <a:buNone/>
              <a:defRPr/>
            </a:pPr>
            <a:endParaRPr lang="pt-BR" sz="2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732240" y="6209699"/>
            <a:ext cx="20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867" y="4712443"/>
            <a:ext cx="2679204" cy="19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697439" cy="949325"/>
          </a:xfrm>
        </p:spPr>
        <p:txBody>
          <a:bodyPr/>
          <a:lstStyle/>
          <a:p>
            <a:r>
              <a:rPr lang="pt-BR" dirty="0" smtClean="0"/>
              <a:t>Modelos de Serviço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4270" y="1484783"/>
            <a:ext cx="8485188" cy="5028729"/>
          </a:xfrm>
        </p:spPr>
        <p:txBody>
          <a:bodyPr/>
          <a:lstStyle/>
          <a:p>
            <a:pPr marL="0" indent="0">
              <a:buNone/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err="1" smtClean="0"/>
              <a:t>IaaS</a:t>
            </a:r>
            <a:endParaRPr lang="pt-BR" sz="2800" dirty="0"/>
          </a:p>
          <a:p>
            <a:pPr lvl="1">
              <a:defRPr/>
            </a:pPr>
            <a:r>
              <a:rPr lang="pt-BR" sz="2600" dirty="0" smtClean="0"/>
              <a:t>Recursos computacionais</a:t>
            </a:r>
          </a:p>
          <a:p>
            <a:pPr>
              <a:defRPr/>
            </a:pPr>
            <a:endParaRPr lang="pt-BR" sz="2800" dirty="0" smtClean="0"/>
          </a:p>
          <a:p>
            <a:pPr marL="342900" lvl="2" indent="-342900">
              <a:defRPr/>
            </a:pPr>
            <a:r>
              <a:rPr lang="pt-BR" sz="2800" dirty="0" err="1" smtClean="0"/>
              <a:t>PaaS</a:t>
            </a:r>
            <a:endParaRPr lang="pt-BR" sz="2800" dirty="0" smtClean="0"/>
          </a:p>
          <a:p>
            <a:pPr marL="800100" lvl="3" indent="-342900">
              <a:defRPr/>
            </a:pPr>
            <a:r>
              <a:rPr lang="pt-BR" sz="2600" dirty="0" smtClean="0"/>
              <a:t>Estações de trabalho</a:t>
            </a:r>
          </a:p>
          <a:p>
            <a:pPr marL="342900" lvl="2" indent="-342900">
              <a:defRPr/>
            </a:pPr>
            <a:endParaRPr lang="pt-BR" sz="2800" dirty="0" smtClean="0"/>
          </a:p>
          <a:p>
            <a:pPr marL="342900" lvl="2" indent="-342900">
              <a:defRPr/>
            </a:pPr>
            <a:r>
              <a:rPr lang="pt-BR" sz="2800" dirty="0" err="1" smtClean="0"/>
              <a:t>SaaS</a:t>
            </a:r>
            <a:endParaRPr lang="pt-BR" sz="2800" dirty="0" smtClean="0"/>
          </a:p>
          <a:p>
            <a:pPr marL="800100" lvl="3" indent="-342900">
              <a:defRPr/>
            </a:pPr>
            <a:r>
              <a:rPr lang="pt-BR" sz="2600" dirty="0" smtClean="0"/>
              <a:t>Aplicações finais</a:t>
            </a:r>
          </a:p>
          <a:p>
            <a:pPr>
              <a:defRPr/>
            </a:pPr>
            <a:endParaRPr lang="pt-BR" sz="28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755132" y="6237312"/>
            <a:ext cx="2018981" cy="4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uintagroup.com/cms/amazon/e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74" y="2112382"/>
            <a:ext cx="40957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vany.org/wordpress/wp-content/uploads/2016/01/Apprenda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1" y="3674049"/>
            <a:ext cx="3339591" cy="12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430" y="5203436"/>
            <a:ext cx="3159050" cy="16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697439" cy="949325"/>
          </a:xfrm>
        </p:spPr>
        <p:txBody>
          <a:bodyPr/>
          <a:lstStyle/>
          <a:p>
            <a:r>
              <a:rPr lang="pt-BR" dirty="0" smtClean="0"/>
              <a:t>Tipos de Nuvem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4270" y="1484783"/>
            <a:ext cx="8485188" cy="5028729"/>
          </a:xfrm>
        </p:spPr>
        <p:txBody>
          <a:bodyPr/>
          <a:lstStyle/>
          <a:p>
            <a:pPr marL="0" indent="0">
              <a:buNone/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Nuvem Pública</a:t>
            </a:r>
            <a:endParaRPr lang="pt-BR" sz="2600" dirty="0" smtClean="0"/>
          </a:p>
          <a:p>
            <a:pPr lvl="1">
              <a:defRPr/>
            </a:pPr>
            <a:r>
              <a:rPr lang="pt-BR" sz="2400" dirty="0" smtClean="0"/>
              <a:t>Disponível</a:t>
            </a:r>
          </a:p>
          <a:p>
            <a:pPr marL="342900" lvl="2" indent="-342900">
              <a:defRPr/>
            </a:pPr>
            <a:r>
              <a:rPr lang="pt-BR" sz="2800" dirty="0" smtClean="0"/>
              <a:t>Nuvem Privada</a:t>
            </a:r>
          </a:p>
          <a:p>
            <a:pPr marL="800100" lvl="3" indent="-342900">
              <a:defRPr/>
            </a:pPr>
            <a:r>
              <a:rPr lang="pt-BR" sz="2400" dirty="0" smtClean="0"/>
              <a:t>Pertencente</a:t>
            </a:r>
          </a:p>
          <a:p>
            <a:pPr marL="342900" lvl="2" indent="-342900">
              <a:defRPr/>
            </a:pPr>
            <a:r>
              <a:rPr lang="pt-BR" sz="2800" dirty="0" smtClean="0"/>
              <a:t>Nuvem Híbrida</a:t>
            </a:r>
          </a:p>
          <a:p>
            <a:pPr lvl="1">
              <a:defRPr/>
            </a:pPr>
            <a:r>
              <a:rPr lang="pt-BR" sz="2400" dirty="0" smtClean="0"/>
              <a:t>Mistura</a:t>
            </a:r>
          </a:p>
          <a:p>
            <a:pPr>
              <a:defRPr/>
            </a:pPr>
            <a:r>
              <a:rPr lang="pt-BR" sz="2800" dirty="0" smtClean="0"/>
              <a:t>Nuvem Colaborativa</a:t>
            </a:r>
          </a:p>
          <a:p>
            <a:pPr lvl="1">
              <a:defRPr/>
            </a:pPr>
            <a:r>
              <a:rPr lang="pt-BR" sz="2400" dirty="0" smtClean="0"/>
              <a:t>Participação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755132" y="6237312"/>
            <a:ext cx="2018981" cy="4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Virtualização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23838" y="1681266"/>
            <a:ext cx="8485188" cy="4813300"/>
          </a:xfrm>
        </p:spPr>
        <p:txBody>
          <a:bodyPr/>
          <a:lstStyle/>
          <a:p>
            <a:pPr>
              <a:defRPr/>
            </a:pPr>
            <a:r>
              <a:rPr lang="pt-BR" sz="2600" dirty="0" smtClean="0"/>
              <a:t>Divisão em pedaços</a:t>
            </a:r>
            <a:endParaRPr lang="pt-BR" sz="2600" dirty="0"/>
          </a:p>
          <a:p>
            <a:pPr marL="0" indent="0">
              <a:buNone/>
              <a:defRPr/>
            </a:pPr>
            <a:endParaRPr lang="pt-BR" sz="2600" dirty="0"/>
          </a:p>
          <a:p>
            <a:pPr>
              <a:defRPr/>
            </a:pPr>
            <a:r>
              <a:rPr lang="pt-BR" sz="2600" dirty="0" smtClean="0"/>
              <a:t>Melhor aproveitamento de recursos</a:t>
            </a:r>
          </a:p>
          <a:p>
            <a:pPr lvl="1">
              <a:defRPr/>
            </a:pPr>
            <a:endParaRPr lang="pt-BR" sz="2600" dirty="0" smtClean="0"/>
          </a:p>
          <a:p>
            <a:pPr>
              <a:defRPr/>
            </a:pPr>
            <a:r>
              <a:rPr lang="pt-BR" sz="2600" dirty="0" smtClean="0"/>
              <a:t>Presença de </a:t>
            </a:r>
            <a:r>
              <a:rPr lang="pt-BR" sz="2600" dirty="0" err="1" smtClean="0"/>
              <a:t>Hipervisores</a:t>
            </a:r>
            <a:endParaRPr lang="pt-BR" dirty="0" smtClean="0"/>
          </a:p>
          <a:p>
            <a:pPr marL="457200" lvl="1" indent="0">
              <a:buFontTx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32440" y="6237312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86" y="188913"/>
            <a:ext cx="2420322" cy="930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97" y="4028229"/>
            <a:ext cx="6188943" cy="28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Hipervisores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23838" y="1681266"/>
            <a:ext cx="8485188" cy="4813300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Intermédio entre camadas</a:t>
            </a:r>
            <a:endParaRPr lang="pt-BR" sz="2800" dirty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 smtClean="0"/>
              <a:t>Presentes em gerentes de </a:t>
            </a:r>
            <a:r>
              <a:rPr lang="pt-BR" sz="2800" dirty="0" err="1" smtClean="0"/>
              <a:t>VMs</a:t>
            </a:r>
            <a:endParaRPr lang="pt-BR" sz="2800" dirty="0"/>
          </a:p>
          <a:p>
            <a:pPr lvl="1">
              <a:defRPr/>
            </a:pPr>
            <a:endParaRPr lang="pt-BR" dirty="0" smtClean="0"/>
          </a:p>
          <a:p>
            <a:pPr marL="0" indent="0">
              <a:buNone/>
              <a:defRPr/>
            </a:pPr>
            <a:endParaRPr lang="pt-BR" dirty="0" smtClean="0"/>
          </a:p>
          <a:p>
            <a:pPr marL="457200" lvl="1" indent="0">
              <a:buFontTx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32440" y="6237312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86" y="188913"/>
            <a:ext cx="2420322" cy="930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08" y="4056166"/>
            <a:ext cx="2771775" cy="1219200"/>
          </a:xfrm>
          <a:prstGeom prst="rect">
            <a:avLst/>
          </a:prstGeom>
        </p:spPr>
      </p:pic>
      <p:pic>
        <p:nvPicPr>
          <p:cNvPr id="2050" name="Picture 2" descr="http://www.gta.ufrj.br/ensino/eel879/trabalhos_vf_2010_2/luizaugusto/Res/images/xen_logo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37" y="4061772"/>
            <a:ext cx="3356716" cy="14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Orquestradores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Implementados em software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União, construção e gerenciamento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Interface Web</a:t>
            </a:r>
          </a:p>
          <a:p>
            <a:pPr>
              <a:defRPr/>
            </a:pPr>
            <a:endParaRPr lang="pt-BR" dirty="0" smtClean="0"/>
          </a:p>
          <a:p>
            <a:pPr lvl="1">
              <a:defRPr/>
            </a:pPr>
            <a:endParaRPr lang="pt-BR" dirty="0" smtClean="0"/>
          </a:p>
          <a:p>
            <a:pPr marL="457200" lvl="1" indent="0">
              <a:buFontTx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sp>
        <p:nvSpPr>
          <p:cNvPr id="2" name="Rectangle 1"/>
          <p:cNvSpPr/>
          <p:nvPr/>
        </p:nvSpPr>
        <p:spPr>
          <a:xfrm>
            <a:off x="8521670" y="623225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80" y="28648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 lvl="1">
              <a:defRPr/>
            </a:pPr>
            <a:endParaRPr lang="pt-BR" dirty="0" smtClean="0"/>
          </a:p>
          <a:p>
            <a:pPr marL="457200" lvl="1" indent="0">
              <a:buFontTx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sp>
        <p:nvSpPr>
          <p:cNvPr id="2" name="Rectangle 1"/>
          <p:cNvSpPr/>
          <p:nvPr/>
        </p:nvSpPr>
        <p:spPr>
          <a:xfrm>
            <a:off x="8521670" y="623225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7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80" y="28648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50" y="-1"/>
            <a:ext cx="9163938" cy="62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OpenStack</a:t>
            </a:r>
            <a:endParaRPr lang="pt-BR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Controlador de nuvens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smtClean="0"/>
              <a:t>Código aberto</a:t>
            </a:r>
          </a:p>
          <a:p>
            <a:pPr lvl="1">
              <a:defRPr/>
            </a:pPr>
            <a:r>
              <a:rPr lang="pt-BR" dirty="0" smtClean="0"/>
              <a:t>Comunidade de desenvolvimento</a:t>
            </a:r>
          </a:p>
          <a:p>
            <a:pPr lvl="1"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Altamente escalável</a:t>
            </a:r>
            <a:endParaRPr lang="pt-BR" sz="2400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smtClean="0"/>
              <a:t>Grande modularidade</a:t>
            </a:r>
            <a:endParaRPr lang="pt-B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12338" y="628448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" name="Picture 4" descr="https://s.graphiq.com/sites/default/files/2307/media/images/White_430113_i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93" y="1"/>
            <a:ext cx="2420751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72" y="4576635"/>
            <a:ext cx="4952767" cy="17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</TotalTime>
  <Words>297</Words>
  <Application>Microsoft Office PowerPoint</Application>
  <PresentationFormat>On-screen Show (4:3)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Times New Roman</vt:lpstr>
      <vt:lpstr>Custom Design</vt:lpstr>
      <vt:lpstr>OpenStack – Orquestrador de nuvem opensource</vt:lpstr>
      <vt:lpstr>Computação em Nuvem</vt:lpstr>
      <vt:lpstr>Modelos de Serviço</vt:lpstr>
      <vt:lpstr>Tipos de Nuvem</vt:lpstr>
      <vt:lpstr>Virtualização</vt:lpstr>
      <vt:lpstr>Hipervisores</vt:lpstr>
      <vt:lpstr>Orquestradores</vt:lpstr>
      <vt:lpstr>PowerPoint Presentation</vt:lpstr>
      <vt:lpstr>OpenStack</vt:lpstr>
      <vt:lpstr>Interface OpenStack</vt:lpstr>
      <vt:lpstr>Componentes OpenStack</vt:lpstr>
      <vt:lpstr>Componentes OpenStack</vt:lpstr>
      <vt:lpstr>Componentes OpenStack</vt:lpstr>
      <vt:lpstr>Interação Componentes</vt:lpstr>
      <vt:lpstr>Conclusão</vt:lpstr>
      <vt:lpstr>Perguntas</vt:lpstr>
      <vt:lpstr> </vt:lpstr>
    </vt:vector>
  </TitlesOfParts>
  <Company>UFRJ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 de Souza Couto</dc:creator>
  <cp:lastModifiedBy>JeanFonseca</cp:lastModifiedBy>
  <cp:revision>544</cp:revision>
  <dcterms:created xsi:type="dcterms:W3CDTF">2009-09-07T23:33:54Z</dcterms:created>
  <dcterms:modified xsi:type="dcterms:W3CDTF">2016-07-12T23:46:50Z</dcterms:modified>
</cp:coreProperties>
</file>